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4"/>
  </p:sldMasterIdLst>
  <p:notesMasterIdLst>
    <p:notesMasterId r:id="rId23"/>
  </p:notesMasterIdLst>
  <p:sldIdLst>
    <p:sldId id="256" r:id="rId5"/>
    <p:sldId id="257" r:id="rId6"/>
    <p:sldId id="275" r:id="rId7"/>
    <p:sldId id="262" r:id="rId8"/>
    <p:sldId id="263" r:id="rId9"/>
    <p:sldId id="285" r:id="rId10"/>
    <p:sldId id="265" r:id="rId11"/>
    <p:sldId id="286" r:id="rId12"/>
    <p:sldId id="266" r:id="rId13"/>
    <p:sldId id="282" r:id="rId14"/>
    <p:sldId id="290" r:id="rId15"/>
    <p:sldId id="267" r:id="rId16"/>
    <p:sldId id="274" r:id="rId17"/>
    <p:sldId id="268" r:id="rId18"/>
    <p:sldId id="269" r:id="rId19"/>
    <p:sldId id="287" r:id="rId20"/>
    <p:sldId id="311" r:id="rId21"/>
    <p:sldId id="281"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en Pritchard" initials="KP" lastIdx="1" clrIdx="0">
    <p:extLst>
      <p:ext uri="{19B8F6BF-5375-455C-9EA6-DF929625EA0E}">
        <p15:presenceInfo xmlns:p15="http://schemas.microsoft.com/office/powerpoint/2012/main" userId="Kristen Pritchar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varScale="1">
        <p:scale>
          <a:sx n="104" d="100"/>
          <a:sy n="104" d="100"/>
        </p:scale>
        <p:origin x="175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3E5A27-AE34-4DFF-BB42-07CE123B9A8D}" type="datetimeFigureOut">
              <a:rPr lang="en-US" smtClean="0"/>
              <a:pPr/>
              <a:t>7/20/2021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015F44-ED56-4186-81F2-1B4796C473B6}" type="slidenum">
              <a:rPr lang="en-US" smtClean="0"/>
              <a:pPr/>
              <a:t>‹#›</a:t>
            </a:fld>
            <a:endParaRPr lang="en-US"/>
          </a:p>
        </p:txBody>
      </p:sp>
    </p:spTree>
    <p:extLst>
      <p:ext uri="{BB962C8B-B14F-4D97-AF65-F5344CB8AC3E}">
        <p14:creationId xmlns:p14="http://schemas.microsoft.com/office/powerpoint/2010/main" val="1565038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07B2AC53-41CC-4CCD-94E7-D2BE72D8B8E6}" type="slidenum">
              <a:rPr lang="en-US" smtClean="0"/>
              <a:pPr>
                <a:defRPr/>
              </a:pPr>
              <a:t>17</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21481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89363376-108B-47B5-906B-C964239447CF}" type="slidenum">
              <a:rPr lang="en-US" smtClean="0"/>
              <a:pPr>
                <a:defRPr/>
              </a:pPr>
              <a:t>18</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293282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B967D917-788D-4DEF-9813-92C71FDBC9C5}" type="datetimeFigureOut">
              <a:rPr lang="en-US" smtClean="0"/>
              <a:pPr>
                <a:defRPr/>
              </a:pPr>
              <a:t>7/20/2021</a:t>
            </a:fld>
            <a:endParaRPr lang="en-US" dirty="0"/>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6F3ACB48-3DF8-4DB3-828E-5499F842E259}"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ABA4795B-12C7-42FD-B7A3-F4F3FA230711}" type="datetimeFigureOut">
              <a:rPr lang="en-US" smtClean="0"/>
              <a:pPr>
                <a:defRPr/>
              </a:pPr>
              <a:t>7/20/2021</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A8F4794-7B02-4F2B-9C8D-6EA5D805DA34}"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98110F09-A1C2-42B0-8729-66867A72783F}" type="datetimeFigureOut">
              <a:rPr lang="en-US" smtClean="0"/>
              <a:pPr>
                <a:defRPr/>
              </a:pPr>
              <a:t>7/20/2021</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D29296D7-11F8-4068-8915-F55CD63608AF}"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fld id="{EBD44A35-E661-459E-A8ED-D1F0DB0218B1}" type="datetimeFigureOut">
              <a:rPr lang="en-US" smtClean="0"/>
              <a:pPr>
                <a:defRPr/>
              </a:pPr>
              <a:t>7/20/2021</a:t>
            </a:fld>
            <a:endParaRPr lang="en-US" dirty="0"/>
          </a:p>
        </p:txBody>
      </p:sp>
      <p:sp>
        <p:nvSpPr>
          <p:cNvPr id="5" name="Slide Number Placeholder 8"/>
          <p:cNvSpPr>
            <a:spLocks noGrp="1"/>
          </p:cNvSpPr>
          <p:nvPr>
            <p:ph type="sldNum" sz="quarter" idx="11"/>
          </p:nvPr>
        </p:nvSpPr>
        <p:spPr/>
        <p:txBody>
          <a:bodyPr rtlCol="0"/>
          <a:lstStyle>
            <a:lvl1pPr>
              <a:defRPr/>
            </a:lvl1pPr>
          </a:lstStyle>
          <a:p>
            <a:pPr>
              <a:defRPr/>
            </a:pPr>
            <a:fld id="{16F1326F-3603-4588-AA20-38F9F52A6D09}" type="slidenum">
              <a:rPr lang="en-US" smtClean="0"/>
              <a:pPr>
                <a:defRPr/>
              </a:pPr>
              <a:t>‹#›</a:t>
            </a:fld>
            <a:endParaRPr lang="en-US" dirty="0"/>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ABB117AE-5794-4B5B-8B04-380BF8A2A3FF}" type="datetimeFigureOut">
              <a:rPr lang="en-US" smtClean="0"/>
              <a:pPr>
                <a:defRPr/>
              </a:pPr>
              <a:t>7/20/2021</a:t>
            </a:fld>
            <a:endParaRPr lang="en-US" dirty="0"/>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C261BE4E-DDE6-43CD-ACA4-1FC6C508711F}"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44F7B43C-ED18-4926-9387-ECC00D14B9BC}" type="datetimeFigureOut">
              <a:rPr lang="en-US" smtClean="0"/>
              <a:pPr>
                <a:defRPr/>
              </a:pPr>
              <a:t>7/20/2021</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EBAC7A5D-E2BC-4B58-9AE9-5E12F574E2EB}"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fld id="{07D7F5A3-252D-4A18-8803-9BC734FF9555}" type="datetimeFigureOut">
              <a:rPr lang="en-US" smtClean="0"/>
              <a:pPr>
                <a:defRPr/>
              </a:pPr>
              <a:t>7/20/2021</a:t>
            </a:fld>
            <a:endParaRPr lang="en-US" dirty="0"/>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31C2489E-6B92-4E30-BBD2-263599D440E5}"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fld id="{B9E34A62-FDC5-4D0F-9102-C2616EB758D6}" type="datetimeFigureOut">
              <a:rPr lang="en-US" smtClean="0"/>
              <a:pPr>
                <a:defRPr/>
              </a:pPr>
              <a:t>7/20/2021</a:t>
            </a:fld>
            <a:endParaRPr lang="en-US" dirty="0"/>
          </a:p>
        </p:txBody>
      </p:sp>
      <p:sp>
        <p:nvSpPr>
          <p:cNvPr id="4" name="Slide Number Placeholder 6"/>
          <p:cNvSpPr>
            <a:spLocks noGrp="1"/>
          </p:cNvSpPr>
          <p:nvPr>
            <p:ph type="sldNum" sz="quarter" idx="11"/>
          </p:nvPr>
        </p:nvSpPr>
        <p:spPr/>
        <p:txBody>
          <a:bodyPr rtlCol="0"/>
          <a:lstStyle>
            <a:lvl1pPr>
              <a:defRPr/>
            </a:lvl1pPr>
          </a:lstStyle>
          <a:p>
            <a:pPr>
              <a:defRPr/>
            </a:pPr>
            <a:fld id="{0D714002-42B7-4A52-AEC6-E8A77DE67080}" type="slidenum">
              <a:rPr lang="en-US" smtClean="0"/>
              <a:pPr>
                <a:defRPr/>
              </a:pPr>
              <a:t>‹#›</a:t>
            </a:fld>
            <a:endParaRPr lang="en-US" dirty="0"/>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8B74DAC8-7F4C-4DA9-AE6D-DF25FC1F2427}" type="datetimeFigureOut">
              <a:rPr lang="en-US" smtClean="0"/>
              <a:pPr>
                <a:defRPr/>
              </a:pPr>
              <a:t>7/20/2021</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C9244BA6-9922-492B-ACB0-738DD2A370E6}"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fld id="{0366E378-3388-4EDA-A383-CB4237DE7AFC}" type="datetimeFigureOut">
              <a:rPr lang="en-US" smtClean="0"/>
              <a:pPr>
                <a:defRPr/>
              </a:pPr>
              <a:t>7/20/2021</a:t>
            </a:fld>
            <a:endParaRPr lang="en-US" dirty="0"/>
          </a:p>
        </p:txBody>
      </p:sp>
      <p:sp>
        <p:nvSpPr>
          <p:cNvPr id="13" name="Slide Number Placeholder 21"/>
          <p:cNvSpPr>
            <a:spLocks noGrp="1"/>
          </p:cNvSpPr>
          <p:nvPr>
            <p:ph type="sldNum" sz="quarter" idx="11"/>
          </p:nvPr>
        </p:nvSpPr>
        <p:spPr/>
        <p:txBody>
          <a:bodyPr rtlCol="0"/>
          <a:lstStyle>
            <a:lvl1pPr>
              <a:defRPr/>
            </a:lvl1pPr>
          </a:lstStyle>
          <a:p>
            <a:pPr>
              <a:defRPr/>
            </a:pPr>
            <a:fld id="{C0C80B6D-B185-44F8-AE4A-CB20F2C0A165}" type="slidenum">
              <a:rPr lang="en-US" smtClean="0"/>
              <a:pPr>
                <a:defRPr/>
              </a:pPr>
              <a:t>‹#›</a:t>
            </a:fld>
            <a:endParaRPr lang="en-US" dirty="0"/>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B2EA234E-A75D-402C-8462-FFABA7CF6519}" type="datetimeFigureOut">
              <a:rPr lang="en-US" smtClean="0"/>
              <a:pPr>
                <a:defRPr/>
              </a:pPr>
              <a:t>7/20/2021</a:t>
            </a:fld>
            <a:endParaRPr lang="en-US" dirty="0"/>
          </a:p>
        </p:txBody>
      </p:sp>
      <p:sp>
        <p:nvSpPr>
          <p:cNvPr id="13" name="Slide Number Placeholder 17"/>
          <p:cNvSpPr>
            <a:spLocks noGrp="1"/>
          </p:cNvSpPr>
          <p:nvPr>
            <p:ph type="sldNum" sz="quarter" idx="11"/>
          </p:nvPr>
        </p:nvSpPr>
        <p:spPr/>
        <p:txBody>
          <a:bodyPr rtlCol="0"/>
          <a:lstStyle>
            <a:lvl1pPr>
              <a:defRPr/>
            </a:lvl1pPr>
          </a:lstStyle>
          <a:p>
            <a:pPr>
              <a:defRPr/>
            </a:pPr>
            <a:fld id="{6D315104-92B7-4558-AF97-C8B2EF6E2717}" type="slidenum">
              <a:rPr lang="en-US" smtClean="0"/>
              <a:pPr>
                <a:defRPr/>
              </a:pPr>
              <a:t>‹#›</a:t>
            </a:fld>
            <a:endParaRPr lang="en-US" dirty="0"/>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13FD30FD-1630-4DEB-A940-483F78210805}" type="datetimeFigureOut">
              <a:rPr lang="en-US" smtClean="0"/>
              <a:pPr>
                <a:defRPr/>
              </a:pPr>
              <a:t>7/20/2021</a:t>
            </a:fld>
            <a:endParaRPr lang="en-US" dirty="0"/>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62C74026-553F-4671-AF25-39638272DD64}"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xStyles>
    <p:title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Franklin Gothic Medium" pitchFamily="34" charset="0"/>
        </a:defRPr>
      </a:lvl2pPr>
      <a:lvl3pPr algn="l" rtl="0" eaLnBrk="1" fontAlgn="base" hangingPunct="1">
        <a:spcBef>
          <a:spcPct val="0"/>
        </a:spcBef>
        <a:spcAft>
          <a:spcPct val="0"/>
        </a:spcAft>
        <a:defRPr sz="3000">
          <a:solidFill>
            <a:schemeClr val="tx2"/>
          </a:solidFill>
          <a:latin typeface="Franklin Gothic Medium" pitchFamily="34" charset="0"/>
        </a:defRPr>
      </a:lvl3pPr>
      <a:lvl4pPr algn="l" rtl="0" eaLnBrk="1" fontAlgn="base" hangingPunct="1">
        <a:spcBef>
          <a:spcPct val="0"/>
        </a:spcBef>
        <a:spcAft>
          <a:spcPct val="0"/>
        </a:spcAft>
        <a:defRPr sz="3000">
          <a:solidFill>
            <a:schemeClr val="tx2"/>
          </a:solidFill>
          <a:latin typeface="Franklin Gothic Medium" pitchFamily="34" charset="0"/>
        </a:defRPr>
      </a:lvl4pPr>
      <a:lvl5pPr algn="l" rtl="0" eaLnBrk="1" fontAlgn="base" hangingPunct="1">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p:titleStyle>
    <p:bodyStyle>
      <a:lvl1pPr marL="273050" indent="-273050" algn="l" rtl="0" eaLnBrk="1" fontAlgn="base" hangingPunct="1">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1" fontAlgn="base" hangingPunct="1">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1" fontAlgn="base" hangingPunct="1">
        <a:spcBef>
          <a:spcPct val="20000"/>
        </a:spcBef>
        <a:spcAft>
          <a:spcPct val="0"/>
        </a:spcAft>
        <a:buClr>
          <a:srgbClr val="6FB833"/>
        </a:buClr>
        <a:buSzPct val="60000"/>
        <a:buFont typeface="Wingdings" pitchFamily="2" charset="2"/>
        <a:buChar char=""/>
        <a:defRPr kern="1200">
          <a:solidFill>
            <a:schemeClr val="tx1"/>
          </a:solidFill>
          <a:latin typeface="+mn-lt"/>
          <a:ea typeface="+mn-ea"/>
          <a:cs typeface="+mn-cs"/>
        </a:defRPr>
      </a:lvl3pPr>
      <a:lvl4pPr marL="1187450" indent="-182563" algn="l" rtl="0" eaLnBrk="1" fontAlgn="base" hangingPunct="1">
        <a:spcBef>
          <a:spcPct val="20000"/>
        </a:spcBef>
        <a:spcAft>
          <a:spcPct val="0"/>
        </a:spcAft>
        <a:buClr>
          <a:srgbClr val="C0E5AF"/>
        </a:buClr>
        <a:buSzPct val="60000"/>
        <a:buFont typeface="Wingdings" pitchFamily="2" charset="2"/>
        <a:buChar char=""/>
        <a:defRPr kern="1200">
          <a:solidFill>
            <a:schemeClr val="tx1"/>
          </a:solidFill>
          <a:latin typeface="+mn-lt"/>
          <a:ea typeface="+mn-ea"/>
          <a:cs typeface="+mn-cs"/>
        </a:defRPr>
      </a:lvl4pPr>
      <a:lvl5pPr marL="1462088" indent="-182563" algn="l" rtl="0" eaLnBrk="1" fontAlgn="base" hangingPunct="1">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mailto:vadataadmin@vsdvalliance.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vsdvalliance.org/contac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1828800"/>
            <a:ext cx="6172200" cy="1905000"/>
          </a:xfrm>
        </p:spPr>
        <p:txBody>
          <a:bodyPr>
            <a:normAutofit/>
          </a:bodyPr>
          <a:lstStyle/>
          <a:p>
            <a:pPr eaLnBrk="1" fontAlgn="auto" hangingPunct="1">
              <a:spcAft>
                <a:spcPts val="0"/>
              </a:spcAft>
              <a:defRPr/>
            </a:pPr>
            <a:r>
              <a:rPr lang="en-US" sz="4000" dirty="0"/>
              <a:t>Community Engagement Data Collection Form</a:t>
            </a:r>
          </a:p>
        </p:txBody>
      </p:sp>
      <p:sp>
        <p:nvSpPr>
          <p:cNvPr id="9219" name="Subtitle 2"/>
          <p:cNvSpPr>
            <a:spLocks noGrp="1"/>
          </p:cNvSpPr>
          <p:nvPr>
            <p:ph type="body" idx="1"/>
          </p:nvPr>
        </p:nvSpPr>
        <p:spPr/>
        <p:txBody>
          <a:bodyPr/>
          <a:lstStyle/>
          <a:p>
            <a:r>
              <a:rPr lang="en-US" dirty="0" err="1"/>
              <a:t>VAdata</a:t>
            </a:r>
            <a:r>
              <a:rPr lang="en-US" dirty="0"/>
              <a:t>: Virginia’s Sexual and Domestic Violence Data Collection System</a:t>
            </a:r>
          </a:p>
        </p:txBody>
      </p:sp>
      <p:pic>
        <p:nvPicPr>
          <p:cNvPr id="4" name="Picture 12" descr="AAtif.TIF"/>
          <p:cNvPicPr>
            <a:picLocks noChangeAspect="1"/>
          </p:cNvPicPr>
          <p:nvPr/>
        </p:nvPicPr>
        <p:blipFill>
          <a:blip r:embed="rId2" cstate="print"/>
          <a:srcRect/>
          <a:stretch>
            <a:fillRect/>
          </a:stretch>
        </p:blipFill>
        <p:spPr bwMode="auto">
          <a:xfrm>
            <a:off x="6019800" y="381000"/>
            <a:ext cx="2667000" cy="18097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274638"/>
            <a:ext cx="7924800" cy="1143000"/>
          </a:xfrm>
        </p:spPr>
        <p:txBody>
          <a:bodyPr>
            <a:normAutofit/>
          </a:bodyPr>
          <a:lstStyle/>
          <a:p>
            <a:r>
              <a:rPr lang="en-US" sz="2800" dirty="0"/>
              <a:t>‘Materials Distributed and Media Coverage’ Section</a:t>
            </a:r>
          </a:p>
        </p:txBody>
      </p:sp>
      <p:sp>
        <p:nvSpPr>
          <p:cNvPr id="16387" name="Content Placeholder 2"/>
          <p:cNvSpPr>
            <a:spLocks noGrp="1"/>
          </p:cNvSpPr>
          <p:nvPr>
            <p:ph sz="quarter" idx="1"/>
          </p:nvPr>
        </p:nvSpPr>
        <p:spPr/>
        <p:txBody>
          <a:bodyPr/>
          <a:lstStyle/>
          <a:p>
            <a:r>
              <a:rPr lang="en-US" sz="2800" dirty="0"/>
              <a:t>The Media Coverage section covers radio, TV, print, and social media (Facebook, Twitter, blogs, etc).</a:t>
            </a:r>
          </a:p>
          <a:p>
            <a:pPr eaLnBrk="1" hangingPunct="1">
              <a:buNone/>
            </a:pPr>
            <a:endParaRPr lang="en-US" sz="2800" dirty="0"/>
          </a:p>
        </p:txBody>
      </p:sp>
      <p:pic>
        <p:nvPicPr>
          <p:cNvPr id="5" name="Picture 4" descr="Comm Eng Mats Distributed Example.jpg"/>
          <p:cNvPicPr>
            <a:picLocks noChangeAspect="1"/>
          </p:cNvPicPr>
          <p:nvPr/>
        </p:nvPicPr>
        <p:blipFill>
          <a:blip r:embed="rId2" cstate="print"/>
          <a:stretch>
            <a:fillRect/>
          </a:stretch>
        </p:blipFill>
        <p:spPr>
          <a:xfrm>
            <a:off x="604020" y="3048000"/>
            <a:ext cx="7625580" cy="2760877"/>
          </a:xfrm>
          <a:prstGeom prst="rect">
            <a:avLst/>
          </a:prstGeom>
        </p:spPr>
      </p:pic>
      <p:sp>
        <p:nvSpPr>
          <p:cNvPr id="6" name="Title 1"/>
          <p:cNvSpPr txBox="1">
            <a:spLocks/>
          </p:cNvSpPr>
          <p:nvPr/>
        </p:nvSpPr>
        <p:spPr>
          <a:xfrm>
            <a:off x="457200" y="274638"/>
            <a:ext cx="8305800" cy="563562"/>
          </a:xfrm>
          <a:prstGeom prst="rect">
            <a:avLst/>
          </a:prstGeom>
        </p:spPr>
        <p:txBody>
          <a:bodyPr vert="horz" anchor="b">
            <a:noAutofit/>
          </a:bodyPr>
          <a:lst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Franklin Gothic Medium" pitchFamily="34" charset="0"/>
              </a:defRPr>
            </a:lvl2pPr>
            <a:lvl3pPr algn="l" rtl="0" eaLnBrk="1" fontAlgn="base" hangingPunct="1">
              <a:spcBef>
                <a:spcPct val="0"/>
              </a:spcBef>
              <a:spcAft>
                <a:spcPct val="0"/>
              </a:spcAft>
              <a:defRPr sz="3000">
                <a:solidFill>
                  <a:schemeClr val="tx2"/>
                </a:solidFill>
                <a:latin typeface="Franklin Gothic Medium" pitchFamily="34" charset="0"/>
              </a:defRPr>
            </a:lvl3pPr>
            <a:lvl4pPr algn="l" rtl="0" eaLnBrk="1" fontAlgn="base" hangingPunct="1">
              <a:spcBef>
                <a:spcPct val="0"/>
              </a:spcBef>
              <a:spcAft>
                <a:spcPct val="0"/>
              </a:spcAft>
              <a:defRPr sz="3000">
                <a:solidFill>
                  <a:schemeClr val="tx2"/>
                </a:solidFill>
                <a:latin typeface="Franklin Gothic Medium" pitchFamily="34" charset="0"/>
              </a:defRPr>
            </a:lvl4pPr>
            <a:lvl5pPr algn="l" rtl="0" eaLnBrk="1" fontAlgn="base" hangingPunct="1">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a:lstStyle>
          <a:p>
            <a:pPr fontAlgn="auto">
              <a:spcAft>
                <a:spcPts val="0"/>
              </a:spcAft>
              <a:defRPr/>
            </a:pP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274638"/>
            <a:ext cx="7924800" cy="1143000"/>
          </a:xfrm>
        </p:spPr>
        <p:txBody>
          <a:bodyPr>
            <a:normAutofit/>
          </a:bodyPr>
          <a:lstStyle/>
          <a:p>
            <a:r>
              <a:rPr lang="en-US" sz="2800" dirty="0"/>
              <a:t>‘Materials Distributed and Media Coverage’ Section</a:t>
            </a:r>
          </a:p>
        </p:txBody>
      </p:sp>
      <p:sp>
        <p:nvSpPr>
          <p:cNvPr id="16387" name="Content Placeholder 2"/>
          <p:cNvSpPr>
            <a:spLocks noGrp="1"/>
          </p:cNvSpPr>
          <p:nvPr>
            <p:ph sz="quarter" idx="1"/>
          </p:nvPr>
        </p:nvSpPr>
        <p:spPr/>
        <p:txBody>
          <a:bodyPr/>
          <a:lstStyle/>
          <a:p>
            <a:r>
              <a:rPr lang="en-US" sz="2600" dirty="0"/>
              <a:t>Some agencies wonder about a good time to track social media engagement on posts or comments.</a:t>
            </a:r>
          </a:p>
          <a:p>
            <a:r>
              <a:rPr lang="en-US" sz="2600" dirty="0"/>
              <a:t>Most social media platforms have internal analytics that will allow you to see views, likes, comments, and shares on your posts or images.</a:t>
            </a:r>
          </a:p>
          <a:p>
            <a:r>
              <a:rPr lang="en-US" sz="2600" dirty="0"/>
              <a:t>Generally, </a:t>
            </a:r>
            <a:r>
              <a:rPr lang="en-US" sz="2600" b="1" dirty="0"/>
              <a:t>two weeks </a:t>
            </a:r>
            <a:r>
              <a:rPr lang="en-US" sz="2600" dirty="0"/>
              <a:t>is a sufficient time to measure “engagement” on a particular post, but use your analytics to see when your social media accounts tends to be most active or have the most traffic and gauge when your follower are most active.</a:t>
            </a:r>
          </a:p>
          <a:p>
            <a:pPr eaLnBrk="1" hangingPunct="1">
              <a:buNone/>
            </a:pPr>
            <a:endParaRPr lang="en-US" sz="2600" dirty="0"/>
          </a:p>
        </p:txBody>
      </p:sp>
      <p:sp>
        <p:nvSpPr>
          <p:cNvPr id="6" name="Title 1"/>
          <p:cNvSpPr txBox="1">
            <a:spLocks/>
          </p:cNvSpPr>
          <p:nvPr/>
        </p:nvSpPr>
        <p:spPr>
          <a:xfrm>
            <a:off x="457200" y="274638"/>
            <a:ext cx="8305800" cy="563562"/>
          </a:xfrm>
          <a:prstGeom prst="rect">
            <a:avLst/>
          </a:prstGeom>
        </p:spPr>
        <p:txBody>
          <a:bodyPr vert="horz" anchor="b">
            <a:noAutofit/>
          </a:bodyPr>
          <a:lst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Franklin Gothic Medium" pitchFamily="34" charset="0"/>
              </a:defRPr>
            </a:lvl2pPr>
            <a:lvl3pPr algn="l" rtl="0" eaLnBrk="1" fontAlgn="base" hangingPunct="1">
              <a:spcBef>
                <a:spcPct val="0"/>
              </a:spcBef>
              <a:spcAft>
                <a:spcPct val="0"/>
              </a:spcAft>
              <a:defRPr sz="3000">
                <a:solidFill>
                  <a:schemeClr val="tx2"/>
                </a:solidFill>
                <a:latin typeface="Franklin Gothic Medium" pitchFamily="34" charset="0"/>
              </a:defRPr>
            </a:lvl3pPr>
            <a:lvl4pPr algn="l" rtl="0" eaLnBrk="1" fontAlgn="base" hangingPunct="1">
              <a:spcBef>
                <a:spcPct val="0"/>
              </a:spcBef>
              <a:spcAft>
                <a:spcPct val="0"/>
              </a:spcAft>
              <a:defRPr sz="3000">
                <a:solidFill>
                  <a:schemeClr val="tx2"/>
                </a:solidFill>
                <a:latin typeface="Franklin Gothic Medium" pitchFamily="34" charset="0"/>
              </a:defRPr>
            </a:lvl4pPr>
            <a:lvl5pPr algn="l" rtl="0" eaLnBrk="1" fontAlgn="base" hangingPunct="1">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a:lstStyle>
          <a:p>
            <a:pPr fontAlgn="auto">
              <a:spcAft>
                <a:spcPts val="0"/>
              </a:spcAft>
              <a:defRPr/>
            </a:pPr>
            <a:endParaRPr lang="en-US" sz="2800" dirty="0"/>
          </a:p>
        </p:txBody>
      </p:sp>
    </p:spTree>
    <p:extLst>
      <p:ext uri="{BB962C8B-B14F-4D97-AF65-F5344CB8AC3E}">
        <p14:creationId xmlns:p14="http://schemas.microsoft.com/office/powerpoint/2010/main" val="2012547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274638"/>
            <a:ext cx="7467600" cy="715962"/>
          </a:xfrm>
        </p:spPr>
        <p:txBody>
          <a:bodyPr>
            <a:normAutofit/>
          </a:bodyPr>
          <a:lstStyle/>
          <a:p>
            <a:pPr eaLnBrk="1" hangingPunct="1"/>
            <a:r>
              <a:rPr lang="en-US" sz="3200" dirty="0"/>
              <a:t>‘Evaluation/Outcomes/Outputs’ Section</a:t>
            </a:r>
          </a:p>
        </p:txBody>
      </p:sp>
      <p:sp>
        <p:nvSpPr>
          <p:cNvPr id="3" name="Content Placeholder 2"/>
          <p:cNvSpPr>
            <a:spLocks noGrp="1"/>
          </p:cNvSpPr>
          <p:nvPr>
            <p:ph sz="quarter" idx="1"/>
          </p:nvPr>
        </p:nvSpPr>
        <p:spPr>
          <a:xfrm>
            <a:off x="457200" y="2590800"/>
            <a:ext cx="7467600" cy="3733800"/>
          </a:xfrm>
        </p:spPr>
        <p:txBody>
          <a:bodyPr>
            <a:normAutofit fontScale="92500" lnSpcReduction="20000"/>
          </a:bodyPr>
          <a:lstStyle/>
          <a:p>
            <a:pPr marL="320040" indent="-320040" fontAlgn="auto">
              <a:spcAft>
                <a:spcPts val="0"/>
              </a:spcAft>
              <a:defRPr/>
            </a:pPr>
            <a:r>
              <a:rPr lang="en-US" dirty="0"/>
              <a:t>The </a:t>
            </a:r>
            <a:r>
              <a:rPr lang="en-US" b="1" dirty="0"/>
              <a:t>Training and Presentation/Education Outcomes </a:t>
            </a:r>
            <a:r>
              <a:rPr lang="en-US" dirty="0"/>
              <a:t>are included as options. We hope that SDVAs report outcomes so we can preview the impact of sexual and domestic violence community engagement efforts across Virginia. Please include the questions listed here on your evaluations to help us see the statewide impact of your outreach.</a:t>
            </a:r>
          </a:p>
          <a:p>
            <a:pPr marL="320040" indent="-320040" fontAlgn="auto">
              <a:spcAft>
                <a:spcPts val="0"/>
              </a:spcAft>
              <a:defRPr/>
            </a:pPr>
            <a:r>
              <a:rPr lang="en-US" dirty="0"/>
              <a:t>Please note that in the </a:t>
            </a:r>
            <a:r>
              <a:rPr lang="en-US" b="1" dirty="0"/>
              <a:t>Community Collaboration Outcomes </a:t>
            </a:r>
            <a:r>
              <a:rPr lang="en-US" dirty="0"/>
              <a:t>section, we offer the opportunity to tell us about any new policies/protocols/resources that you have developed so that we can include them in our library as applicable. This is, of course, OPTIONAL.</a:t>
            </a:r>
          </a:p>
        </p:txBody>
      </p:sp>
      <p:pic>
        <p:nvPicPr>
          <p:cNvPr id="4" name="Picture 3" descr="Community Engagement Fourth Tab View.jpg"/>
          <p:cNvPicPr>
            <a:picLocks noChangeAspect="1"/>
          </p:cNvPicPr>
          <p:nvPr/>
        </p:nvPicPr>
        <p:blipFill>
          <a:blip r:embed="rId2" cstate="print"/>
          <a:stretch>
            <a:fillRect/>
          </a:stretch>
        </p:blipFill>
        <p:spPr>
          <a:xfrm>
            <a:off x="304800" y="1219200"/>
            <a:ext cx="8371174" cy="10668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p:spPr>
        <p:txBody>
          <a:bodyPr>
            <a:normAutofit/>
          </a:bodyPr>
          <a:lstStyle/>
          <a:p>
            <a:pPr fontAlgn="auto">
              <a:spcAft>
                <a:spcPts val="0"/>
              </a:spcAft>
              <a:defRPr/>
            </a:pPr>
            <a:r>
              <a:rPr lang="en-US" sz="3200" dirty="0"/>
              <a:t>VSTOP Supplemental Information</a:t>
            </a:r>
          </a:p>
        </p:txBody>
      </p:sp>
      <p:sp>
        <p:nvSpPr>
          <p:cNvPr id="18434" name="Content Placeholder 2"/>
          <p:cNvSpPr>
            <a:spLocks noGrp="1"/>
          </p:cNvSpPr>
          <p:nvPr>
            <p:ph sz="quarter" idx="1"/>
          </p:nvPr>
        </p:nvSpPr>
        <p:spPr>
          <a:xfrm>
            <a:off x="457200" y="2671762"/>
            <a:ext cx="7467600" cy="3933159"/>
          </a:xfrm>
        </p:spPr>
        <p:txBody>
          <a:bodyPr/>
          <a:lstStyle/>
          <a:p>
            <a:r>
              <a:rPr lang="en-US" sz="2000" dirty="0"/>
              <a:t>VSTOP grantees are required to report additional information about people trained and the content of the trainings. Victim Fund grantees no longer need to complete this supplemental info.</a:t>
            </a:r>
          </a:p>
          <a:p>
            <a:endParaRPr lang="en-US" sz="2000" dirty="0"/>
          </a:p>
          <a:p>
            <a:endParaRPr lang="en-US" sz="2000" dirty="0"/>
          </a:p>
          <a:p>
            <a:endParaRPr lang="en-US" sz="2000" b="1" dirty="0"/>
          </a:p>
          <a:p>
            <a:r>
              <a:rPr lang="en-US" sz="2000" b="1" dirty="0"/>
              <a:t>If you do not receive VSTOP or Victim Fund grants for training activities, you can ignore this supplemental tab.</a:t>
            </a:r>
            <a:endParaRPr lang="en-US" sz="2000" dirty="0"/>
          </a:p>
          <a:p>
            <a:pPr eaLnBrk="1" hangingPunct="1"/>
            <a:endParaRPr lang="en-US" sz="3200" dirty="0"/>
          </a:p>
        </p:txBody>
      </p:sp>
      <p:pic>
        <p:nvPicPr>
          <p:cNvPr id="5" name="Picture 6" descr="A screenshot of a cell phone&#10;&#10;Description generated with very high confidence">
            <a:extLst>
              <a:ext uri="{FF2B5EF4-FFF2-40B4-BE49-F238E27FC236}">
                <a16:creationId xmlns:a16="http://schemas.microsoft.com/office/drawing/2014/main" id="{6DDBFD92-FBFB-44C0-AECE-91CACF2FBF99}"/>
              </a:ext>
            </a:extLst>
          </p:cNvPr>
          <p:cNvPicPr>
            <a:picLocks noChangeAspect="1"/>
          </p:cNvPicPr>
          <p:nvPr/>
        </p:nvPicPr>
        <p:blipFill>
          <a:blip r:embed="rId2"/>
          <a:stretch>
            <a:fillRect/>
          </a:stretch>
        </p:blipFill>
        <p:spPr>
          <a:xfrm>
            <a:off x="1212056" y="1139330"/>
            <a:ext cx="6505574" cy="1364651"/>
          </a:xfrm>
          <a:prstGeom prst="rect">
            <a:avLst/>
          </a:prstGeom>
        </p:spPr>
      </p:pic>
      <p:pic>
        <p:nvPicPr>
          <p:cNvPr id="7" name="Picture 6">
            <a:extLst>
              <a:ext uri="{FF2B5EF4-FFF2-40B4-BE49-F238E27FC236}">
                <a16:creationId xmlns:a16="http://schemas.microsoft.com/office/drawing/2014/main" id="{2B2C1923-679E-49DD-A9F6-1C5D898CB7E6}"/>
              </a:ext>
            </a:extLst>
          </p:cNvPr>
          <p:cNvPicPr>
            <a:picLocks noChangeAspect="1"/>
          </p:cNvPicPr>
          <p:nvPr/>
        </p:nvPicPr>
        <p:blipFill>
          <a:blip r:embed="rId3"/>
          <a:stretch>
            <a:fillRect/>
          </a:stretch>
        </p:blipFill>
        <p:spPr>
          <a:xfrm>
            <a:off x="457200" y="3971978"/>
            <a:ext cx="8077200" cy="1047643"/>
          </a:xfrm>
          <a:prstGeom prst="rect">
            <a:avLst/>
          </a:prstGeom>
        </p:spPr>
      </p:pic>
      <p:sp>
        <p:nvSpPr>
          <p:cNvPr id="3" name="Right Arrow 2"/>
          <p:cNvSpPr/>
          <p:nvPr/>
        </p:nvSpPr>
        <p:spPr>
          <a:xfrm>
            <a:off x="4648200" y="4485941"/>
            <a:ext cx="495084"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itle 3"/>
          <p:cNvSpPr>
            <a:spLocks noGrp="1"/>
          </p:cNvSpPr>
          <p:nvPr>
            <p:ph type="ctrTitle"/>
          </p:nvPr>
        </p:nvSpPr>
        <p:spPr>
          <a:xfrm>
            <a:off x="1905000" y="685800"/>
            <a:ext cx="6172200" cy="609600"/>
          </a:xfrm>
        </p:spPr>
        <p:txBody>
          <a:bodyPr>
            <a:normAutofit/>
          </a:bodyPr>
          <a:lstStyle/>
          <a:p>
            <a:pPr eaLnBrk="1" hangingPunct="1"/>
            <a:r>
              <a:rPr lang="en-US" sz="3200" b="0" dirty="0"/>
              <a:t>Community Engagement Report</a:t>
            </a:r>
          </a:p>
        </p:txBody>
      </p:sp>
      <p:sp>
        <p:nvSpPr>
          <p:cNvPr id="23554" name="Text Placeholder 4"/>
          <p:cNvSpPr>
            <a:spLocks noGrp="1"/>
          </p:cNvSpPr>
          <p:nvPr>
            <p:ph type="subTitle" idx="1"/>
          </p:nvPr>
        </p:nvSpPr>
        <p:spPr>
          <a:xfrm>
            <a:off x="2286000" y="1219200"/>
            <a:ext cx="4419600" cy="5155722"/>
          </a:xfrm>
        </p:spPr>
        <p:txBody>
          <a:bodyPr>
            <a:normAutofit/>
          </a:bodyPr>
          <a:lstStyle/>
          <a:p>
            <a:pPr eaLnBrk="1" hangingPunct="1">
              <a:defRPr/>
            </a:pPr>
            <a:r>
              <a:rPr lang="en-US" b="0" dirty="0">
                <a:solidFill>
                  <a:schemeClr val="tx1"/>
                </a:solidFill>
              </a:rPr>
              <a:t>Data from the Community Engagement form are compiled in the </a:t>
            </a:r>
            <a:r>
              <a:rPr lang="en-US" dirty="0">
                <a:solidFill>
                  <a:schemeClr val="tx1"/>
                </a:solidFill>
              </a:rPr>
              <a:t>Community Engagement Report.  </a:t>
            </a:r>
          </a:p>
          <a:p>
            <a:pPr eaLnBrk="1" hangingPunct="1">
              <a:defRPr/>
            </a:pPr>
            <a:endParaRPr lang="en-US" sz="800" b="0" dirty="0">
              <a:solidFill>
                <a:schemeClr val="tx1"/>
              </a:solidFill>
            </a:endParaRPr>
          </a:p>
          <a:p>
            <a:pPr eaLnBrk="1" hangingPunct="1">
              <a:defRPr/>
            </a:pPr>
            <a:r>
              <a:rPr lang="en-US" b="0" dirty="0">
                <a:solidFill>
                  <a:schemeClr val="tx1"/>
                </a:solidFill>
              </a:rPr>
              <a:t>Community Engagement info is also included in your VDSS Domestic Violence Program Report and other reports as requested by funders.</a:t>
            </a:r>
          </a:p>
          <a:p>
            <a:pPr eaLnBrk="1" hangingPunct="1">
              <a:defRPr/>
            </a:pPr>
            <a:endParaRPr lang="en-US" sz="800" b="0" dirty="0">
              <a:solidFill>
                <a:schemeClr val="tx1"/>
              </a:solidFill>
            </a:endParaRPr>
          </a:p>
          <a:p>
            <a:pPr eaLnBrk="1" hangingPunct="1">
              <a:defRPr/>
            </a:pPr>
            <a:r>
              <a:rPr lang="en-US" b="0" dirty="0">
                <a:solidFill>
                  <a:schemeClr val="tx1"/>
                </a:solidFill>
              </a:rPr>
              <a:t>Any VSTOP and/or Victim Fund training activities recorded on the Community Engagement Form will be compiled and included in your VSTOP and Victim Fund </a:t>
            </a:r>
            <a:r>
              <a:rPr lang="en-US" b="0" dirty="0" err="1">
                <a:solidFill>
                  <a:schemeClr val="tx1"/>
                </a:solidFill>
              </a:rPr>
              <a:t>VAdata</a:t>
            </a:r>
            <a:r>
              <a:rPr lang="en-US" b="0" dirty="0">
                <a:solidFill>
                  <a:schemeClr val="tx1"/>
                </a:solidFill>
              </a:rPr>
              <a:t> reports. </a:t>
            </a:r>
          </a:p>
          <a:p>
            <a:pPr eaLnBrk="1" hangingPunct="1">
              <a:defRPr/>
            </a:pPr>
            <a:endParaRPr lang="en-US" sz="800" b="0" dirty="0">
              <a:solidFill>
                <a:schemeClr val="tx1"/>
              </a:solidFill>
            </a:endParaRPr>
          </a:p>
          <a:p>
            <a:pPr eaLnBrk="1" hangingPunct="1">
              <a:defRPr/>
            </a:pPr>
            <a:r>
              <a:rPr lang="en-US" b="0" dirty="0">
                <a:solidFill>
                  <a:schemeClr val="tx1"/>
                </a:solidFill>
              </a:rPr>
              <a:t>You will also be able to compile a report based on funding source.  </a:t>
            </a:r>
          </a:p>
        </p:txBody>
      </p:sp>
      <p:pic>
        <p:nvPicPr>
          <p:cNvPr id="8" name="Picture 7">
            <a:extLst>
              <a:ext uri="{FF2B5EF4-FFF2-40B4-BE49-F238E27FC236}">
                <a16:creationId xmlns:a16="http://schemas.microsoft.com/office/drawing/2014/main" id="{21542766-08CD-4A1A-9C1F-A98698CE4E6A}"/>
              </a:ext>
            </a:extLst>
          </p:cNvPr>
          <p:cNvPicPr>
            <a:picLocks noChangeAspect="1"/>
          </p:cNvPicPr>
          <p:nvPr/>
        </p:nvPicPr>
        <p:blipFill>
          <a:blip r:embed="rId2"/>
          <a:stretch>
            <a:fillRect/>
          </a:stretch>
        </p:blipFill>
        <p:spPr>
          <a:xfrm>
            <a:off x="6324600" y="1269605"/>
            <a:ext cx="2678294" cy="5054912"/>
          </a:xfrm>
          <a:prstGeom prst="rect">
            <a:avLst/>
          </a:prstGeom>
        </p:spPr>
      </p:pic>
      <p:sp>
        <p:nvSpPr>
          <p:cNvPr id="11" name="Right Arrow 2">
            <a:extLst>
              <a:ext uri="{FF2B5EF4-FFF2-40B4-BE49-F238E27FC236}">
                <a16:creationId xmlns:a16="http://schemas.microsoft.com/office/drawing/2014/main" id="{86FE4FDF-EED8-4EF8-A016-7D47CB9902DE}"/>
              </a:ext>
            </a:extLst>
          </p:cNvPr>
          <p:cNvSpPr/>
          <p:nvPr/>
        </p:nvSpPr>
        <p:spPr>
          <a:xfrm rot="10800000">
            <a:off x="7924800" y="4648200"/>
            <a:ext cx="495084"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p:txBody>
          <a:bodyPr>
            <a:normAutofit/>
          </a:bodyPr>
          <a:lstStyle/>
          <a:p>
            <a:pPr eaLnBrk="1" hangingPunct="1"/>
            <a:r>
              <a:rPr lang="en-US" sz="3200" dirty="0"/>
              <a:t>Community Engagement Report</a:t>
            </a:r>
          </a:p>
        </p:txBody>
      </p:sp>
      <p:sp>
        <p:nvSpPr>
          <p:cNvPr id="7" name="Content Placeholder 6"/>
          <p:cNvSpPr>
            <a:spLocks noGrp="1"/>
          </p:cNvSpPr>
          <p:nvPr>
            <p:ph sz="quarter" idx="1"/>
          </p:nvPr>
        </p:nvSpPr>
        <p:spPr/>
        <p:txBody>
          <a:bodyPr>
            <a:normAutofit/>
          </a:bodyPr>
          <a:lstStyle/>
          <a:p>
            <a:pPr marL="320040" indent="-320040" eaLnBrk="1" fontAlgn="auto" hangingPunct="1">
              <a:spcAft>
                <a:spcPts val="0"/>
              </a:spcAft>
              <a:buFont typeface="Wingdings"/>
              <a:buNone/>
              <a:defRPr/>
            </a:pPr>
            <a:r>
              <a:rPr lang="en-US" dirty="0"/>
              <a:t>This report includes several sections:</a:t>
            </a:r>
          </a:p>
          <a:p>
            <a:pPr marL="640715" lvl="1" indent="-320040" fontAlgn="auto">
              <a:spcAft>
                <a:spcPts val="0"/>
              </a:spcAft>
              <a:defRPr/>
            </a:pPr>
            <a:r>
              <a:rPr lang="en-US" dirty="0"/>
              <a:t>Summary (including a summary of activities by locality)</a:t>
            </a:r>
          </a:p>
          <a:p>
            <a:pPr marL="640715" lvl="1" indent="-320040" fontAlgn="auto">
              <a:spcAft>
                <a:spcPts val="0"/>
              </a:spcAft>
              <a:defRPr/>
            </a:pPr>
            <a:r>
              <a:rPr lang="en-US" dirty="0"/>
              <a:t>Educational Programs Delivered (including info on participants by locality and summary of content)</a:t>
            </a:r>
          </a:p>
          <a:p>
            <a:pPr marL="640715" lvl="1" indent="-320040" fontAlgn="auto">
              <a:spcAft>
                <a:spcPts val="0"/>
              </a:spcAft>
              <a:defRPr/>
            </a:pPr>
            <a:r>
              <a:rPr lang="en-US" dirty="0"/>
              <a:t>Professional Training Delivered (including breakdown by profession and content)</a:t>
            </a:r>
          </a:p>
          <a:p>
            <a:pPr marL="640715" lvl="1" indent="-320040" fontAlgn="auto">
              <a:spcAft>
                <a:spcPts val="0"/>
              </a:spcAft>
              <a:defRPr/>
            </a:pPr>
            <a:r>
              <a:rPr lang="en-US" dirty="0"/>
              <a:t>Resources Distributed and Media Coverage</a:t>
            </a:r>
          </a:p>
          <a:p>
            <a:pPr marL="640715" lvl="1" indent="-320040" fontAlgn="auto">
              <a:spcAft>
                <a:spcPts val="0"/>
              </a:spcAft>
              <a:defRPr/>
            </a:pPr>
            <a:r>
              <a:rPr lang="en-US" dirty="0"/>
              <a:t>Focus of Activities and a table of specific activities</a:t>
            </a:r>
          </a:p>
          <a:p>
            <a:pPr marL="320040" indent="-320040" eaLnBrk="1" fontAlgn="auto" hangingPunct="1">
              <a:spcAft>
                <a:spcPts val="0"/>
              </a:spcAft>
              <a:buFont typeface="Wingdings" pitchFamily="2" charset="2"/>
              <a:buNone/>
              <a:defRPr/>
            </a:pPr>
            <a:endParaRPr lang="en-US" dirty="0"/>
          </a:p>
          <a:p>
            <a:pPr marL="320040" indent="-320040" algn="ctr" eaLnBrk="1" fontAlgn="auto" hangingPunct="1">
              <a:spcAft>
                <a:spcPts val="0"/>
              </a:spcAft>
              <a:buFont typeface="Wingdings" pitchFamily="2" charset="2"/>
              <a:buNone/>
              <a:defRPr/>
            </a:pPr>
            <a:r>
              <a:rPr lang="en-US" b="1" dirty="0"/>
              <a:t>This report also includes colorful graphs and charts!  </a:t>
            </a:r>
          </a:p>
          <a:p>
            <a:pPr marL="320040" indent="-320040" eaLnBrk="1" fontAlgn="auto" hangingPunct="1">
              <a:spcAft>
                <a:spcPts val="0"/>
              </a:spcAft>
              <a:buFont typeface="Wingdings"/>
              <a:buChar char=""/>
              <a:defRPr/>
            </a:pPr>
            <a:endParaRPr lang="en-US" dirty="0"/>
          </a:p>
          <a:p>
            <a:pPr marL="320040" indent="-320040" eaLnBrk="1" fontAlgn="auto" hangingPunct="1">
              <a:spcAft>
                <a:spcPts val="0"/>
              </a:spcAft>
              <a:buFont typeface="Wingdings"/>
              <a:buNone/>
              <a:defRPr/>
            </a:pPr>
            <a:endParaRPr lang="en-US" dirty="0"/>
          </a:p>
          <a:p>
            <a:pPr marL="320040" indent="-320040" eaLnBrk="1" fontAlgn="auto" hangingPunct="1">
              <a:spcAft>
                <a:spcPts val="0"/>
              </a:spcAft>
              <a:buFont typeface="Wingdings"/>
              <a:buNone/>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304800"/>
            <a:ext cx="6172200" cy="914400"/>
          </a:xfrm>
        </p:spPr>
        <p:txBody>
          <a:bodyPr/>
          <a:lstStyle/>
          <a:p>
            <a:pPr>
              <a:defRPr/>
            </a:pPr>
            <a:r>
              <a:rPr lang="en-US" sz="4000" dirty="0"/>
              <a:t>Help Options</a:t>
            </a:r>
          </a:p>
        </p:txBody>
      </p:sp>
      <p:sp>
        <p:nvSpPr>
          <p:cNvPr id="3" name="Content Placeholder 2"/>
          <p:cNvSpPr>
            <a:spLocks noGrp="1"/>
          </p:cNvSpPr>
          <p:nvPr>
            <p:ph type="subTitle" idx="1"/>
          </p:nvPr>
        </p:nvSpPr>
        <p:spPr>
          <a:xfrm>
            <a:off x="2307431" y="1828800"/>
            <a:ext cx="6477000" cy="4546600"/>
          </a:xfrm>
        </p:spPr>
        <p:txBody>
          <a:bodyPr/>
          <a:lstStyle/>
          <a:p>
            <a:pPr marL="457200" indent="-457200">
              <a:defRPr/>
            </a:pPr>
            <a:r>
              <a:rPr lang="en-US" sz="2800" dirty="0"/>
              <a:t>You may note this symbol by several fields on the form:</a:t>
            </a:r>
          </a:p>
          <a:p>
            <a:pPr marL="838200" lvl="1" indent="-381000">
              <a:defRPr/>
            </a:pPr>
            <a:endParaRPr lang="en-US" sz="4000" dirty="0"/>
          </a:p>
          <a:p>
            <a:pPr marL="457200" indent="-457200">
              <a:defRPr/>
            </a:pPr>
            <a:endParaRPr lang="en-US" sz="2800" dirty="0"/>
          </a:p>
          <a:p>
            <a:pPr marL="457200" indent="-457200">
              <a:defRPr/>
            </a:pPr>
            <a:endParaRPr lang="en-US" sz="2800" dirty="0"/>
          </a:p>
          <a:p>
            <a:pPr marL="457200" indent="-457200">
              <a:defRPr/>
            </a:pPr>
            <a:r>
              <a:rPr lang="en-US" sz="2800" dirty="0"/>
              <a:t>Click on the symbol for more detailed information or requirements of the field.</a:t>
            </a:r>
          </a:p>
          <a:p>
            <a:pPr>
              <a:defRPr/>
            </a:pPr>
            <a:endParaRPr lang="en-US" dirty="0"/>
          </a:p>
        </p:txBody>
      </p:sp>
      <p:pic>
        <p:nvPicPr>
          <p:cNvPr id="52227" name="Picture 4" descr="Question Mark.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47431" y="3200400"/>
            <a:ext cx="1089025" cy="993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58134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Autofit/>
          </a:bodyPr>
          <a:lstStyle/>
          <a:p>
            <a:pPr algn="ctr">
              <a:defRPr/>
            </a:pPr>
            <a:br>
              <a:rPr lang="en-US" sz="3600" dirty="0"/>
            </a:br>
            <a:r>
              <a:rPr lang="en-US" sz="3200" dirty="0"/>
              <a:t>HELP! </a:t>
            </a:r>
            <a:r>
              <a:rPr lang="en-US" sz="3200" dirty="0" err="1"/>
              <a:t>VAdata’s</a:t>
            </a:r>
            <a:r>
              <a:rPr lang="en-US" sz="3200" dirty="0"/>
              <a:t> not working.</a:t>
            </a:r>
            <a:endParaRPr lang="en-US" sz="3600" dirty="0"/>
          </a:p>
        </p:txBody>
      </p:sp>
      <p:sp>
        <p:nvSpPr>
          <p:cNvPr id="5" name="Rectangle 3">
            <a:extLst>
              <a:ext uri="{FF2B5EF4-FFF2-40B4-BE49-F238E27FC236}">
                <a16:creationId xmlns:a16="http://schemas.microsoft.com/office/drawing/2014/main" id="{2C4744F5-058E-4255-ADC6-5120B6A40F02}"/>
              </a:ext>
            </a:extLst>
          </p:cNvPr>
          <p:cNvSpPr txBox="1">
            <a:spLocks noChangeArrowheads="1"/>
          </p:cNvSpPr>
          <p:nvPr/>
        </p:nvSpPr>
        <p:spPr bwMode="auto">
          <a:xfrm>
            <a:off x="533400" y="1709610"/>
            <a:ext cx="7467600" cy="4873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fontAlgn="base">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6FB833"/>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C0E5AF"/>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F3AABE"/>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ctr" eaLnBrk="1" hangingPunct="1">
              <a:lnSpc>
                <a:spcPct val="80000"/>
              </a:lnSpc>
              <a:buFont typeface="Wingdings" panose="05000000000000000000" pitchFamily="2" charset="2"/>
              <a:buNone/>
            </a:pPr>
            <a:r>
              <a:rPr lang="en-US" altLang="en-US" sz="2800" dirty="0"/>
              <a:t>If you think something is wrong with VAdata, please let us know! Give us a call at </a:t>
            </a:r>
            <a:r>
              <a:rPr lang="en-US" altLang="en-US" sz="3200" b="1" dirty="0">
                <a:solidFill>
                  <a:schemeClr val="accent2"/>
                </a:solidFill>
              </a:rPr>
              <a:t>804.377.0335</a:t>
            </a:r>
            <a:r>
              <a:rPr lang="en-US" altLang="en-US" sz="3200" b="1" dirty="0"/>
              <a:t> </a:t>
            </a:r>
            <a:r>
              <a:rPr lang="en-US" altLang="en-US" sz="3200" dirty="0"/>
              <a:t>OR email us at </a:t>
            </a:r>
            <a:r>
              <a:rPr lang="en-US" altLang="en-US" sz="3200" b="1" dirty="0">
                <a:solidFill>
                  <a:schemeClr val="accent2"/>
                </a:solidFill>
                <a:hlinkClick r:id="rId3"/>
              </a:rPr>
              <a:t>vadataadmin@vsdvalliance.org</a:t>
            </a:r>
            <a:r>
              <a:rPr lang="en-US" altLang="en-US" sz="3200" b="1" dirty="0"/>
              <a:t>.</a:t>
            </a:r>
          </a:p>
          <a:p>
            <a:pPr algn="ctr" eaLnBrk="1" hangingPunct="1">
              <a:lnSpc>
                <a:spcPct val="80000"/>
              </a:lnSpc>
              <a:buFont typeface="Wingdings" panose="05000000000000000000" pitchFamily="2" charset="2"/>
              <a:buNone/>
            </a:pPr>
            <a:endParaRPr lang="en-US" altLang="en-US" sz="2800" dirty="0"/>
          </a:p>
          <a:p>
            <a:pPr algn="ctr" eaLnBrk="1" hangingPunct="1">
              <a:lnSpc>
                <a:spcPct val="80000"/>
              </a:lnSpc>
              <a:buFont typeface="Wingdings" panose="05000000000000000000" pitchFamily="2" charset="2"/>
              <a:buNone/>
            </a:pPr>
            <a:r>
              <a:rPr lang="en-US" altLang="en-US" dirty="0"/>
              <a:t>We don’t use VAdata in the same ways you do, so sometimes the only way that we know something is off or broken is when you tell us.</a:t>
            </a:r>
          </a:p>
          <a:p>
            <a:pPr algn="ctr" eaLnBrk="1" hangingPunct="1">
              <a:lnSpc>
                <a:spcPct val="80000"/>
              </a:lnSpc>
              <a:buFont typeface="Wingdings" panose="05000000000000000000" pitchFamily="2" charset="2"/>
              <a:buNone/>
            </a:pPr>
            <a:endParaRPr lang="en-US" altLang="en-US" dirty="0"/>
          </a:p>
          <a:p>
            <a:pPr algn="ctr" eaLnBrk="1" hangingPunct="1">
              <a:lnSpc>
                <a:spcPct val="80000"/>
              </a:lnSpc>
              <a:buFont typeface="Wingdings" panose="05000000000000000000" pitchFamily="2" charset="2"/>
              <a:buNone/>
            </a:pPr>
            <a:r>
              <a:rPr lang="en-US" dirty="0"/>
              <a:t>We also like to talk with you by phone when you have questions, because we usually want information that you might not know we need.</a:t>
            </a:r>
            <a:endParaRPr lang="en-US" altLang="en-US" dirty="0"/>
          </a:p>
        </p:txBody>
      </p:sp>
    </p:spTree>
    <p:extLst>
      <p:ext uri="{BB962C8B-B14F-4D97-AF65-F5344CB8AC3E}">
        <p14:creationId xmlns:p14="http://schemas.microsoft.com/office/powerpoint/2010/main" val="2294635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862D24B7-0F5F-44D0-ABA6-DDF317A276B9}"/>
              </a:ext>
            </a:extLst>
          </p:cNvPr>
          <p:cNvSpPr>
            <a:spLocks noGrp="1" noChangeArrowheads="1"/>
          </p:cNvSpPr>
          <p:nvPr>
            <p:ph type="title"/>
          </p:nvPr>
        </p:nvSpPr>
        <p:spPr>
          <a:xfrm>
            <a:off x="304800" y="354013"/>
            <a:ext cx="7467600" cy="1143000"/>
          </a:xfrm>
        </p:spPr>
        <p:txBody>
          <a:bodyPr>
            <a:normAutofit fontScale="90000"/>
          </a:bodyPr>
          <a:lstStyle/>
          <a:p>
            <a:pPr algn="ctr">
              <a:defRPr/>
            </a:pPr>
            <a:r>
              <a:rPr lang="en-US" sz="4000" dirty="0"/>
              <a:t>How Can I Get Additional Help About Other Topics or Concerns?</a:t>
            </a:r>
          </a:p>
        </p:txBody>
      </p:sp>
      <p:sp>
        <p:nvSpPr>
          <p:cNvPr id="11" name="Rectangle 3">
            <a:extLst>
              <a:ext uri="{FF2B5EF4-FFF2-40B4-BE49-F238E27FC236}">
                <a16:creationId xmlns:a16="http://schemas.microsoft.com/office/drawing/2014/main" id="{AB119897-EDD0-45E8-828A-755B6DE826E0}"/>
              </a:ext>
            </a:extLst>
          </p:cNvPr>
          <p:cNvSpPr>
            <a:spLocks noGrp="1" noChangeArrowheads="1"/>
          </p:cNvSpPr>
          <p:nvPr>
            <p:ph sz="quarter" idx="1"/>
          </p:nvPr>
        </p:nvSpPr>
        <p:spPr>
          <a:xfrm>
            <a:off x="304800" y="1755775"/>
            <a:ext cx="7696200" cy="4492625"/>
          </a:xfrm>
        </p:spPr>
        <p:txBody>
          <a:bodyPr/>
          <a:lstStyle/>
          <a:p>
            <a:pPr algn="ctr">
              <a:buNone/>
            </a:pPr>
            <a:r>
              <a:rPr lang="en-US" sz="2800" dirty="0"/>
              <a:t>The Action Alliance staff urge you to contact us whenever you have a question or a concern about VAdata, resources, advocacy, policy, training, funding, or anything else.</a:t>
            </a:r>
          </a:p>
          <a:p>
            <a:pPr algn="ctr">
              <a:buFont typeface="Wingdings" panose="05000000000000000000" pitchFamily="2" charset="2"/>
              <a:buNone/>
            </a:pPr>
            <a:endParaRPr lang="en-US" altLang="en-US" sz="1400" dirty="0"/>
          </a:p>
          <a:p>
            <a:pPr algn="ctr">
              <a:buFont typeface="Wingdings" panose="05000000000000000000" pitchFamily="2" charset="2"/>
              <a:buNone/>
            </a:pPr>
            <a:r>
              <a:rPr lang="en-US" altLang="en-US" sz="2800" dirty="0">
                <a:solidFill>
                  <a:schemeClr val="accent2"/>
                </a:solidFill>
              </a:rPr>
              <a:t>Staff can be reached at</a:t>
            </a:r>
          </a:p>
          <a:p>
            <a:pPr algn="ctr">
              <a:buFont typeface="Wingdings" panose="05000000000000000000" pitchFamily="2" charset="2"/>
              <a:buNone/>
            </a:pPr>
            <a:r>
              <a:rPr lang="en-US" altLang="en-US" sz="3200" b="1" dirty="0">
                <a:solidFill>
                  <a:schemeClr val="accent2"/>
                </a:solidFill>
              </a:rPr>
              <a:t>804.377.0335</a:t>
            </a:r>
            <a:br>
              <a:rPr lang="en-US" altLang="en-US" sz="3200" b="1" dirty="0">
                <a:solidFill>
                  <a:schemeClr val="accent2"/>
                </a:solidFill>
              </a:rPr>
            </a:br>
            <a:br>
              <a:rPr lang="en-US" altLang="en-US" sz="3200" b="1" dirty="0">
                <a:solidFill>
                  <a:schemeClr val="accent2"/>
                </a:solidFill>
              </a:rPr>
            </a:br>
            <a:r>
              <a:rPr lang="en-US" altLang="en-US" sz="2800" dirty="0"/>
              <a:t>Or you can visit our website to send a message directly to staff members. Visit </a:t>
            </a:r>
            <a:r>
              <a:rPr lang="en-US" altLang="en-US" sz="2800" dirty="0">
                <a:hlinkClick r:id="rId3"/>
              </a:rPr>
              <a:t>https://vsdvalliance.org/contact/</a:t>
            </a:r>
            <a:r>
              <a:rPr lang="en-US" altLang="en-US" sz="2800" dirty="0"/>
              <a:t>.</a:t>
            </a:r>
            <a:endParaRPr lang="en-US" altLang="en-US" sz="1400" dirty="0"/>
          </a:p>
          <a:p>
            <a:pPr>
              <a:buFont typeface="Wingdings" panose="05000000000000000000" pitchFamily="2" charset="2"/>
              <a:buNone/>
            </a:pPr>
            <a:endParaRPr lang="en-US" altLang="en-US" sz="1800" dirty="0"/>
          </a:p>
          <a:p>
            <a:pPr>
              <a:buFont typeface="Wingdings" panose="05000000000000000000" pitchFamily="2" charset="2"/>
              <a:buNone/>
            </a:pPr>
            <a:endParaRPr lang="en-US"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itle 3"/>
          <p:cNvSpPr>
            <a:spLocks noGrp="1"/>
          </p:cNvSpPr>
          <p:nvPr>
            <p:ph type="ctrTitle"/>
          </p:nvPr>
        </p:nvSpPr>
        <p:spPr>
          <a:xfrm>
            <a:off x="1905000" y="685800"/>
            <a:ext cx="6629400" cy="1295400"/>
          </a:xfrm>
        </p:spPr>
        <p:txBody>
          <a:bodyPr>
            <a:noAutofit/>
          </a:bodyPr>
          <a:lstStyle/>
          <a:p>
            <a:pPr eaLnBrk="1" hangingPunct="1"/>
            <a:r>
              <a:rPr lang="en-US" sz="3200" dirty="0"/>
              <a:t>What is Community Engagement?</a:t>
            </a:r>
          </a:p>
        </p:txBody>
      </p:sp>
      <p:sp>
        <p:nvSpPr>
          <p:cNvPr id="10242" name="Text Placeholder 4"/>
          <p:cNvSpPr>
            <a:spLocks noGrp="1"/>
          </p:cNvSpPr>
          <p:nvPr>
            <p:ph type="subTitle" idx="1"/>
          </p:nvPr>
        </p:nvSpPr>
        <p:spPr>
          <a:xfrm>
            <a:off x="2286000" y="2590800"/>
            <a:ext cx="6172200" cy="3784122"/>
          </a:xfrm>
        </p:spPr>
        <p:txBody>
          <a:bodyPr>
            <a:normAutofit/>
          </a:bodyPr>
          <a:lstStyle/>
          <a:p>
            <a:pPr lvl="1" eaLnBrk="1" hangingPunct="1">
              <a:defRPr/>
            </a:pPr>
            <a:r>
              <a:rPr lang="en-US" sz="2800" dirty="0"/>
              <a:t>Community engagement activities include: public awareness, organizational development or capacity building, development of knowledge, skills, and abilities or training, and community collaborations.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Information Collected on the Community Engagement Form</a:t>
            </a:r>
          </a:p>
        </p:txBody>
      </p:sp>
      <p:sp>
        <p:nvSpPr>
          <p:cNvPr id="3" name="Content Placeholder 2"/>
          <p:cNvSpPr>
            <a:spLocks noGrp="1"/>
          </p:cNvSpPr>
          <p:nvPr>
            <p:ph sz="quarter" idx="1"/>
          </p:nvPr>
        </p:nvSpPr>
        <p:spPr/>
        <p:txBody>
          <a:bodyPr/>
          <a:lstStyle/>
          <a:p>
            <a:pPr marL="0" indent="0" fontAlgn="auto">
              <a:spcAft>
                <a:spcPts val="0"/>
              </a:spcAft>
              <a:buNone/>
              <a:defRPr/>
            </a:pPr>
            <a:r>
              <a:rPr lang="en-US" sz="2600" dirty="0"/>
              <a:t>The Community Engagement Form is divided into 4 sections: </a:t>
            </a:r>
          </a:p>
          <a:p>
            <a:pPr lvl="2" indent="-182245" fontAlgn="auto">
              <a:lnSpc>
                <a:spcPct val="150000"/>
              </a:lnSpc>
              <a:spcAft>
                <a:spcPts val="0"/>
              </a:spcAft>
              <a:buFont typeface="Courier New" panose="02070309020205020404" pitchFamily="49" charset="0"/>
              <a:buChar char="o"/>
              <a:defRPr/>
            </a:pPr>
            <a:r>
              <a:rPr lang="en-US" sz="2200" dirty="0"/>
              <a:t>Information about Activity/Event</a:t>
            </a:r>
          </a:p>
          <a:p>
            <a:pPr lvl="2" indent="-182245" fontAlgn="auto">
              <a:lnSpc>
                <a:spcPct val="150000"/>
              </a:lnSpc>
              <a:spcAft>
                <a:spcPts val="0"/>
              </a:spcAft>
              <a:buFont typeface="Courier New" panose="02070309020205020404" pitchFamily="49" charset="0"/>
              <a:buChar char="o"/>
              <a:defRPr/>
            </a:pPr>
            <a:r>
              <a:rPr lang="en-US" sz="2200" dirty="0"/>
              <a:t>Information about Participants</a:t>
            </a:r>
          </a:p>
          <a:p>
            <a:pPr lvl="2" indent="-182245" fontAlgn="auto">
              <a:lnSpc>
                <a:spcPct val="150000"/>
              </a:lnSpc>
              <a:spcAft>
                <a:spcPts val="0"/>
              </a:spcAft>
              <a:buFont typeface="Courier New" panose="02070309020205020404" pitchFamily="49" charset="0"/>
              <a:buChar char="o"/>
              <a:defRPr/>
            </a:pPr>
            <a:r>
              <a:rPr lang="en-US" sz="2200" dirty="0"/>
              <a:t>Materials Distributed and Media Coverage</a:t>
            </a:r>
          </a:p>
          <a:p>
            <a:pPr lvl="2" indent="-182245" fontAlgn="auto">
              <a:lnSpc>
                <a:spcPct val="150000"/>
              </a:lnSpc>
              <a:spcAft>
                <a:spcPts val="0"/>
              </a:spcAft>
              <a:buFont typeface="Courier New" panose="02070309020205020404" pitchFamily="49" charset="0"/>
              <a:buChar char="o"/>
              <a:defRPr/>
            </a:pPr>
            <a:r>
              <a:rPr lang="en-US" sz="2200" dirty="0"/>
              <a:t>Evaluation/Outcomes/Outputs</a:t>
            </a:r>
          </a:p>
          <a:p>
            <a:pPr marL="366395" lvl="1" indent="0" fontAlgn="auto">
              <a:spcAft>
                <a:spcPts val="0"/>
              </a:spcAft>
              <a:buNone/>
              <a:defRPr/>
            </a:pPr>
            <a:endParaRPr lang="en-US" sz="1300" dirty="0"/>
          </a:p>
          <a:p>
            <a:pPr marL="0" indent="0" fontAlgn="auto">
              <a:spcBef>
                <a:spcPts val="0"/>
              </a:spcBef>
              <a:spcAft>
                <a:spcPts val="0"/>
              </a:spcAft>
              <a:buNone/>
              <a:defRPr/>
            </a:pPr>
            <a:endParaRPr lang="en-US" sz="1000" dirty="0"/>
          </a:p>
          <a:p>
            <a:pPr marL="0" indent="0" fontAlgn="auto">
              <a:spcBef>
                <a:spcPts val="0"/>
              </a:spcBef>
              <a:spcAft>
                <a:spcPts val="0"/>
              </a:spcAft>
              <a:buNone/>
              <a:defRPr/>
            </a:pPr>
            <a:r>
              <a:rPr lang="en-US" sz="2000" dirty="0"/>
              <a:t>When services are provided that have been funded by </a:t>
            </a:r>
          </a:p>
          <a:p>
            <a:pPr marL="0" indent="0" fontAlgn="auto">
              <a:spcBef>
                <a:spcPts val="0"/>
              </a:spcBef>
              <a:spcAft>
                <a:spcPts val="0"/>
              </a:spcAft>
              <a:buNone/>
              <a:defRPr/>
            </a:pPr>
            <a:r>
              <a:rPr lang="en-US" sz="2000" dirty="0"/>
              <a:t>V-STOP, advocates will need to complete the VSTOP supplement.</a:t>
            </a:r>
          </a:p>
          <a:p>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7467600" cy="563562"/>
          </a:xfrm>
        </p:spPr>
        <p:txBody>
          <a:bodyPr>
            <a:normAutofit fontScale="90000"/>
          </a:bodyPr>
          <a:lstStyle/>
          <a:p>
            <a:r>
              <a:rPr lang="en-US" sz="4000" dirty="0"/>
              <a:t>Information Required to Submit Form </a:t>
            </a:r>
          </a:p>
        </p:txBody>
      </p:sp>
      <p:sp>
        <p:nvSpPr>
          <p:cNvPr id="12291" name="Content Placeholder 2"/>
          <p:cNvSpPr>
            <a:spLocks noGrp="1"/>
          </p:cNvSpPr>
          <p:nvPr>
            <p:ph sz="quarter" idx="1"/>
          </p:nvPr>
        </p:nvSpPr>
        <p:spPr>
          <a:xfrm>
            <a:off x="464127" y="2438400"/>
            <a:ext cx="7086600" cy="3810000"/>
          </a:xfrm>
        </p:spPr>
        <p:txBody>
          <a:bodyPr/>
          <a:lstStyle/>
          <a:p>
            <a:pPr eaLnBrk="1" hangingPunct="1">
              <a:buFont typeface="Wingdings" pitchFamily="2" charset="2"/>
              <a:buNone/>
            </a:pPr>
            <a:r>
              <a:rPr lang="en-US" sz="2600" dirty="0"/>
              <a:t>Data required in order to submit form:</a:t>
            </a:r>
          </a:p>
          <a:p>
            <a:pPr lvl="1">
              <a:spcBef>
                <a:spcPts val="400"/>
              </a:spcBef>
            </a:pPr>
            <a:r>
              <a:rPr lang="en-US" sz="2400" dirty="0"/>
              <a:t>Date of Event</a:t>
            </a:r>
          </a:p>
          <a:p>
            <a:pPr lvl="1">
              <a:spcBef>
                <a:spcPts val="400"/>
              </a:spcBef>
            </a:pPr>
            <a:r>
              <a:rPr lang="en-US" sz="2400" dirty="0"/>
              <a:t>Staff Name</a:t>
            </a:r>
          </a:p>
          <a:p>
            <a:pPr lvl="1">
              <a:spcBef>
                <a:spcPts val="400"/>
              </a:spcBef>
            </a:pPr>
            <a:r>
              <a:rPr lang="en-US" sz="2400" dirty="0"/>
              <a:t>Locality</a:t>
            </a:r>
          </a:p>
          <a:p>
            <a:pPr lvl="1">
              <a:spcBef>
                <a:spcPts val="400"/>
              </a:spcBef>
            </a:pPr>
            <a:r>
              <a:rPr lang="en-US" sz="2400" dirty="0"/>
              <a:t>Primary Purpose of Activity</a:t>
            </a:r>
          </a:p>
          <a:p>
            <a:pPr lvl="1">
              <a:spcBef>
                <a:spcPts val="400"/>
              </a:spcBef>
            </a:pPr>
            <a:r>
              <a:rPr lang="en-US" sz="2400" dirty="0"/>
              <a:t>Total Number of Participants</a:t>
            </a:r>
          </a:p>
          <a:p>
            <a:pPr eaLnBrk="1" hangingPunct="1">
              <a:buFont typeface="Wingdings" pitchFamily="2" charset="2"/>
              <a:buNone/>
            </a:pPr>
            <a:endParaRPr lang="en-US" sz="2000" b="1" dirty="0"/>
          </a:p>
          <a:p>
            <a:pPr algn="ctr" eaLnBrk="1" hangingPunct="1">
              <a:buFont typeface="Wingdings" pitchFamily="2" charset="2"/>
              <a:buNone/>
            </a:pPr>
            <a:r>
              <a:rPr lang="en-US" b="1" dirty="0"/>
              <a:t>There are many data elements on this form, but these are the only </a:t>
            </a:r>
            <a:r>
              <a:rPr lang="en-US" b="1" u="sng" dirty="0"/>
              <a:t>required</a:t>
            </a:r>
            <a:r>
              <a:rPr lang="en-US" b="1" dirty="0"/>
              <a:t> fields!</a:t>
            </a:r>
          </a:p>
        </p:txBody>
      </p:sp>
      <p:pic>
        <p:nvPicPr>
          <p:cNvPr id="4" name="Picture 3" descr="Community Engagement First Tab View.jpg"/>
          <p:cNvPicPr>
            <a:picLocks noChangeAspect="1"/>
          </p:cNvPicPr>
          <p:nvPr/>
        </p:nvPicPr>
        <p:blipFill rotWithShape="1">
          <a:blip r:embed="rId2" cstate="print"/>
          <a:srcRect r="17778"/>
          <a:stretch/>
        </p:blipFill>
        <p:spPr>
          <a:xfrm>
            <a:off x="533400" y="1236922"/>
            <a:ext cx="8051489" cy="120147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a:bodyPr>
          <a:lstStyle/>
          <a:p>
            <a:pPr eaLnBrk="1" hangingPunct="1"/>
            <a:r>
              <a:rPr lang="en-US" sz="3200" dirty="0"/>
              <a:t>‘Information About Activity/Event’ Section</a:t>
            </a:r>
          </a:p>
        </p:txBody>
      </p:sp>
      <p:sp>
        <p:nvSpPr>
          <p:cNvPr id="17411" name="Content Placeholder 2"/>
          <p:cNvSpPr>
            <a:spLocks noGrp="1"/>
          </p:cNvSpPr>
          <p:nvPr>
            <p:ph sz="quarter" idx="1"/>
          </p:nvPr>
        </p:nvSpPr>
        <p:spPr/>
        <p:txBody>
          <a:bodyPr>
            <a:normAutofit fontScale="70000" lnSpcReduction="20000"/>
          </a:bodyPr>
          <a:lstStyle/>
          <a:p>
            <a:pPr marL="273050" lvl="1">
              <a:spcBef>
                <a:spcPts val="600"/>
              </a:spcBef>
              <a:buSzPct val="70000"/>
              <a:buNone/>
              <a:defRPr/>
            </a:pPr>
            <a:r>
              <a:rPr lang="en-US" sz="2900" b="1" dirty="0"/>
              <a:t>Funding Source </a:t>
            </a:r>
            <a:r>
              <a:rPr lang="en-US" sz="2900" dirty="0"/>
              <a:t>is </a:t>
            </a:r>
            <a:r>
              <a:rPr lang="en-US" sz="2900" u="sng" dirty="0"/>
              <a:t>OPTIONAL</a:t>
            </a:r>
            <a:r>
              <a:rPr lang="en-US" sz="2900" dirty="0"/>
              <a:t> on this form. If a funding source is selected, then you will have the option to generate a report based on the activities funded by that particular source. </a:t>
            </a:r>
          </a:p>
          <a:p>
            <a:pPr marL="273050" lvl="1">
              <a:spcBef>
                <a:spcPts val="600"/>
              </a:spcBef>
              <a:buSzPct val="70000"/>
              <a:buNone/>
              <a:defRPr/>
            </a:pPr>
            <a:r>
              <a:rPr lang="en-US" sz="2600" dirty="0"/>
              <a:t>	</a:t>
            </a:r>
            <a:r>
              <a:rPr lang="en-US" sz="2600" b="1" dirty="0"/>
              <a:t>NOTE: </a:t>
            </a:r>
            <a:r>
              <a:rPr lang="en-US" sz="2600" dirty="0"/>
              <a:t> You will still be able to generate a report about ALL of your 	activities.</a:t>
            </a:r>
          </a:p>
          <a:p>
            <a:pPr>
              <a:buNone/>
              <a:defRPr/>
            </a:pPr>
            <a:endParaRPr lang="en-US" sz="3200" dirty="0"/>
          </a:p>
          <a:p>
            <a:pPr eaLnBrk="1" hangingPunct="1">
              <a:buFont typeface="Wingdings" pitchFamily="2" charset="2"/>
              <a:buNone/>
              <a:defRPr/>
            </a:pPr>
            <a:endParaRPr lang="en-US" sz="3100" dirty="0"/>
          </a:p>
          <a:p>
            <a:pPr eaLnBrk="1" hangingPunct="1">
              <a:buFont typeface="Wingdings" pitchFamily="2" charset="2"/>
              <a:buNone/>
              <a:defRPr/>
            </a:pPr>
            <a:endParaRPr lang="en-US" sz="3100" dirty="0"/>
          </a:p>
          <a:p>
            <a:pPr>
              <a:defRPr/>
            </a:pPr>
            <a:r>
              <a:rPr lang="en-US" sz="2900" dirty="0"/>
              <a:t>“Other Funding - 1” and “Other Funding - 2” can be used by agencies to track up to two additional funding sources that are relevant to their agency (for example, a United Way grant).  </a:t>
            </a:r>
          </a:p>
          <a:p>
            <a:pPr>
              <a:defRPr/>
            </a:pPr>
            <a:r>
              <a:rPr lang="en-US" sz="2900" dirty="0"/>
              <a:t>When VSTOP is selected as a funding source, a VSTOP supplemental tab will appear so you can collect more detailed data on training activities and generate a report for VSTOP (see slide 10 &amp; 11). </a:t>
            </a:r>
          </a:p>
          <a:p>
            <a:pPr>
              <a:defRPr/>
            </a:pPr>
            <a:r>
              <a:rPr lang="en-US" sz="2900" i="1" dirty="0"/>
              <a:t>As of 2019, the supplemental data is no longer required for recipients of Victim Fund grants.</a:t>
            </a:r>
            <a:endParaRPr lang="en-US" i="1" dirty="0"/>
          </a:p>
          <a:p>
            <a:pPr marL="639445" lvl="1" eaLnBrk="1" hangingPunct="1">
              <a:defRPr/>
            </a:pPr>
            <a:endParaRPr lang="en-US" sz="2600" dirty="0"/>
          </a:p>
          <a:p>
            <a:pPr marL="0" indent="0" eaLnBrk="1" hangingPunct="1">
              <a:buNone/>
              <a:defRPr/>
            </a:pPr>
            <a:endParaRPr lang="en-US" dirty="0"/>
          </a:p>
        </p:txBody>
      </p:sp>
      <p:pic>
        <p:nvPicPr>
          <p:cNvPr id="6" name="Picture 5">
            <a:extLst>
              <a:ext uri="{FF2B5EF4-FFF2-40B4-BE49-F238E27FC236}">
                <a16:creationId xmlns:a16="http://schemas.microsoft.com/office/drawing/2014/main" id="{F3BBCFEF-2826-4E00-8F57-64DB1D67F473}"/>
              </a:ext>
            </a:extLst>
          </p:cNvPr>
          <p:cNvPicPr>
            <a:picLocks noChangeAspect="1"/>
          </p:cNvPicPr>
          <p:nvPr/>
        </p:nvPicPr>
        <p:blipFill>
          <a:blip r:embed="rId2"/>
          <a:stretch>
            <a:fillRect/>
          </a:stretch>
        </p:blipFill>
        <p:spPr>
          <a:xfrm>
            <a:off x="571500" y="2910120"/>
            <a:ext cx="8001000" cy="103776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‘Information About Activity/Event’ Section</a:t>
            </a:r>
            <a:endParaRPr lang="en-US" dirty="0"/>
          </a:p>
        </p:txBody>
      </p:sp>
      <p:sp>
        <p:nvSpPr>
          <p:cNvPr id="3" name="Content Placeholder 2"/>
          <p:cNvSpPr>
            <a:spLocks noGrp="1"/>
          </p:cNvSpPr>
          <p:nvPr>
            <p:ph sz="quarter" idx="1"/>
          </p:nvPr>
        </p:nvSpPr>
        <p:spPr>
          <a:xfrm>
            <a:off x="304800" y="1745672"/>
            <a:ext cx="3200400" cy="3664528"/>
          </a:xfrm>
        </p:spPr>
        <p:txBody>
          <a:bodyPr/>
          <a:lstStyle/>
          <a:p>
            <a:r>
              <a:rPr lang="en-US" sz="1600" b="1" dirty="0"/>
              <a:t>Primary Purpose of Activity </a:t>
            </a:r>
            <a:r>
              <a:rPr lang="en-US" sz="1600" dirty="0"/>
              <a:t>– you will need to select </a:t>
            </a:r>
            <a:r>
              <a:rPr lang="en-US" sz="1600" b="1" dirty="0"/>
              <a:t>ONLY ONE</a:t>
            </a:r>
            <a:r>
              <a:rPr lang="en-US" sz="1600" dirty="0"/>
              <a:t> option that best fits the activity</a:t>
            </a:r>
          </a:p>
          <a:p>
            <a:endParaRPr lang="en-US" sz="1000" dirty="0"/>
          </a:p>
          <a:p>
            <a:r>
              <a:rPr lang="en-US" sz="1600" b="1" dirty="0"/>
              <a:t>Type of Activity </a:t>
            </a:r>
            <a:r>
              <a:rPr lang="en-US" sz="1600" dirty="0"/>
              <a:t>– you can choose as many that apply.   </a:t>
            </a:r>
          </a:p>
          <a:p>
            <a:pPr lvl="1"/>
            <a:r>
              <a:rPr lang="en-US" sz="1600" b="1" dirty="0"/>
              <a:t>Note:  </a:t>
            </a:r>
            <a:r>
              <a:rPr lang="en-US" sz="1600" dirty="0"/>
              <a:t>The activity chosen will drive the section in the report in which the data will be included.</a:t>
            </a:r>
          </a:p>
          <a:p>
            <a:pPr lvl="1"/>
            <a:endParaRPr lang="en-US" sz="900" dirty="0"/>
          </a:p>
          <a:p>
            <a:pPr lvl="1"/>
            <a:endParaRPr lang="en-US" sz="100" dirty="0"/>
          </a:p>
          <a:p>
            <a:r>
              <a:rPr lang="en-US" sz="1600" b="1" dirty="0"/>
              <a:t>Topic or Focus of Activity </a:t>
            </a:r>
            <a:r>
              <a:rPr lang="en-US" sz="1600" dirty="0"/>
              <a:t>– select all that apply</a:t>
            </a:r>
          </a:p>
          <a:p>
            <a:endParaRPr lang="en-US" sz="1600" dirty="0"/>
          </a:p>
          <a:p>
            <a:pPr lvl="4"/>
            <a:endParaRPr lang="en-US" sz="800" dirty="0"/>
          </a:p>
          <a:p>
            <a:endParaRPr lang="en-US" sz="1600" dirty="0"/>
          </a:p>
        </p:txBody>
      </p:sp>
      <p:pic>
        <p:nvPicPr>
          <p:cNvPr id="14" name="Picture 13"/>
          <p:cNvPicPr>
            <a:picLocks noChangeAspect="1"/>
          </p:cNvPicPr>
          <p:nvPr/>
        </p:nvPicPr>
        <p:blipFill>
          <a:blip r:embed="rId2"/>
          <a:stretch>
            <a:fillRect/>
          </a:stretch>
        </p:blipFill>
        <p:spPr>
          <a:xfrm>
            <a:off x="3505200" y="1745673"/>
            <a:ext cx="5110714" cy="3471742"/>
          </a:xfrm>
          <a:prstGeom prst="rect">
            <a:avLst/>
          </a:prstGeom>
        </p:spPr>
      </p:pic>
      <p:sp>
        <p:nvSpPr>
          <p:cNvPr id="15" name="TextBox 14"/>
          <p:cNvSpPr txBox="1"/>
          <p:nvPr/>
        </p:nvSpPr>
        <p:spPr>
          <a:xfrm>
            <a:off x="304800" y="5580085"/>
            <a:ext cx="7391400" cy="830997"/>
          </a:xfrm>
          <a:prstGeom prst="rect">
            <a:avLst/>
          </a:prstGeom>
          <a:noFill/>
        </p:spPr>
        <p:txBody>
          <a:bodyPr wrap="square" rtlCol="0">
            <a:spAutoFit/>
          </a:bodyPr>
          <a:lstStyle/>
          <a:p>
            <a:pPr marL="273050" indent="-273050">
              <a:spcBef>
                <a:spcPts val="600"/>
              </a:spcBef>
              <a:buClr>
                <a:srgbClr val="7FD13B"/>
              </a:buClr>
              <a:buSzPct val="70000"/>
              <a:buFont typeface="Wingdings" pitchFamily="2" charset="2"/>
              <a:buChar char=""/>
            </a:pPr>
            <a:r>
              <a:rPr lang="en-US" sz="1600" b="1" dirty="0">
                <a:latin typeface="+mj-lt"/>
              </a:rPr>
              <a:t>‘</a:t>
            </a:r>
            <a:r>
              <a:rPr lang="en-US" sz="1600" b="1" dirty="0">
                <a:latin typeface="+mn-lt"/>
                <a:cs typeface="+mn-cs"/>
              </a:rPr>
              <a:t>Did the activity focus on improving services or prevention activities for underserved populations?’ </a:t>
            </a:r>
            <a:r>
              <a:rPr lang="en-US" sz="1600" dirty="0">
                <a:latin typeface="+mj-lt"/>
              </a:rPr>
              <a:t>– please select YES if appropriate, and identify the population(s) addressed in your program or activity.</a:t>
            </a:r>
          </a:p>
        </p:txBody>
      </p:sp>
    </p:spTree>
    <p:extLst>
      <p:ext uri="{BB962C8B-B14F-4D97-AF65-F5344CB8AC3E}">
        <p14:creationId xmlns:p14="http://schemas.microsoft.com/office/powerpoint/2010/main" val="1786831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sz="quarter" idx="1"/>
          </p:nvPr>
        </p:nvSpPr>
        <p:spPr>
          <a:xfrm>
            <a:off x="457200" y="2667000"/>
            <a:ext cx="7924800" cy="3806952"/>
          </a:xfrm>
        </p:spPr>
        <p:txBody>
          <a:bodyPr/>
          <a:lstStyle/>
          <a:p>
            <a:pPr eaLnBrk="1" hangingPunct="1"/>
            <a:r>
              <a:rPr lang="en-US" sz="2200" dirty="0"/>
              <a:t>In this section, </a:t>
            </a:r>
            <a:r>
              <a:rPr lang="en-US" sz="2200" b="1" dirty="0"/>
              <a:t>Total Number of Participants </a:t>
            </a:r>
            <a:r>
              <a:rPr lang="en-US" sz="2200" dirty="0"/>
              <a:t>is the most significant data element and is </a:t>
            </a:r>
            <a:r>
              <a:rPr lang="en-US" sz="2200" b="1" dirty="0"/>
              <a:t>required</a:t>
            </a:r>
            <a:r>
              <a:rPr lang="en-US" sz="2200" dirty="0"/>
              <a:t> to be completed. </a:t>
            </a:r>
          </a:p>
          <a:p>
            <a:pPr eaLnBrk="1" hangingPunct="1"/>
            <a:r>
              <a:rPr lang="en-US" sz="2200" b="1" dirty="0"/>
              <a:t>Gender and</a:t>
            </a:r>
            <a:r>
              <a:rPr lang="en-US" sz="2200" dirty="0"/>
              <a:t> </a:t>
            </a:r>
            <a:r>
              <a:rPr lang="en-US" sz="2200" b="1" dirty="0"/>
              <a:t>Race/Ethnicity</a:t>
            </a:r>
            <a:r>
              <a:rPr lang="en-US" sz="2200" dirty="0"/>
              <a:t>– will be most significant when the activity is related to “Presentations/Educational Programs”. Only include this information if it is </a:t>
            </a:r>
            <a:r>
              <a:rPr lang="en-US" sz="2200" b="1" dirty="0"/>
              <a:t>known and collected directly from participants. </a:t>
            </a:r>
            <a:r>
              <a:rPr lang="en-US" sz="2200" b="1" i="1" dirty="0"/>
              <a:t>Please do not assume this information</a:t>
            </a:r>
            <a:r>
              <a:rPr lang="en-US" sz="2200" b="1" dirty="0"/>
              <a:t>.</a:t>
            </a:r>
            <a:endParaRPr lang="en-US" sz="2200" dirty="0"/>
          </a:p>
          <a:p>
            <a:pPr eaLnBrk="1" hangingPunct="1"/>
            <a:r>
              <a:rPr lang="en-US" sz="2200" b="1" dirty="0"/>
              <a:t>Profession/Role of Participants </a:t>
            </a:r>
            <a:r>
              <a:rPr lang="en-US" sz="2200" dirty="0"/>
              <a:t>– will be most significant when the activity is related to “Professional Training”.</a:t>
            </a:r>
          </a:p>
          <a:p>
            <a:pPr marL="0" indent="0" eaLnBrk="1" hangingPunct="1">
              <a:buNone/>
            </a:pPr>
            <a:endParaRPr lang="en-US" sz="2000" dirty="0"/>
          </a:p>
        </p:txBody>
      </p:sp>
      <p:sp>
        <p:nvSpPr>
          <p:cNvPr id="8" name="Title 1"/>
          <p:cNvSpPr>
            <a:spLocks noGrp="1"/>
          </p:cNvSpPr>
          <p:nvPr>
            <p:ph type="title"/>
          </p:nvPr>
        </p:nvSpPr>
        <p:spPr/>
        <p:txBody>
          <a:bodyPr>
            <a:normAutofit/>
          </a:bodyPr>
          <a:lstStyle/>
          <a:p>
            <a:r>
              <a:rPr lang="en-US" sz="3200" dirty="0"/>
              <a:t>‘Information About Participants’ Section</a:t>
            </a:r>
          </a:p>
        </p:txBody>
      </p:sp>
      <p:pic>
        <p:nvPicPr>
          <p:cNvPr id="2" name="Picture 1"/>
          <p:cNvPicPr>
            <a:picLocks noChangeAspect="1"/>
          </p:cNvPicPr>
          <p:nvPr/>
        </p:nvPicPr>
        <p:blipFill>
          <a:blip r:embed="rId2"/>
          <a:stretch>
            <a:fillRect/>
          </a:stretch>
        </p:blipFill>
        <p:spPr>
          <a:xfrm>
            <a:off x="457200" y="1334299"/>
            <a:ext cx="8229600" cy="125650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‘Information About Participants’ Section</a:t>
            </a:r>
            <a:endParaRPr lang="en-US" dirty="0"/>
          </a:p>
        </p:txBody>
      </p:sp>
      <p:sp>
        <p:nvSpPr>
          <p:cNvPr id="7" name="Content Placeholder 6"/>
          <p:cNvSpPr>
            <a:spLocks noGrp="1"/>
          </p:cNvSpPr>
          <p:nvPr>
            <p:ph sz="quarter" idx="1"/>
          </p:nvPr>
        </p:nvSpPr>
        <p:spPr>
          <a:xfrm>
            <a:off x="457200" y="1600200"/>
            <a:ext cx="7467600" cy="1981200"/>
          </a:xfrm>
        </p:spPr>
        <p:txBody>
          <a:bodyPr/>
          <a:lstStyle/>
          <a:p>
            <a:r>
              <a:rPr lang="en-US" dirty="0"/>
              <a:t>In the </a:t>
            </a:r>
            <a:r>
              <a:rPr lang="en-US" b="1" dirty="0"/>
              <a:t>Information About Activity </a:t>
            </a:r>
            <a:r>
              <a:rPr lang="en-US" dirty="0"/>
              <a:t>text box, you may enter information your agency wishes to track. This field is not required, but you may want to enter information such as the title of the presentation or its specific location for internal tracking purposes.</a:t>
            </a:r>
          </a:p>
          <a:p>
            <a:endParaRPr lang="en-US" dirty="0"/>
          </a:p>
        </p:txBody>
      </p:sp>
      <p:pic>
        <p:nvPicPr>
          <p:cNvPr id="8" name="Content Placeholder 3"/>
          <p:cNvPicPr>
            <a:picLocks noChangeAspect="1"/>
          </p:cNvPicPr>
          <p:nvPr/>
        </p:nvPicPr>
        <p:blipFill rotWithShape="1">
          <a:blip r:embed="rId2"/>
          <a:stretch/>
        </p:blipFill>
        <p:spPr bwMode="auto">
          <a:xfrm>
            <a:off x="533400" y="3657600"/>
            <a:ext cx="7467600" cy="2651053"/>
          </a:xfrm>
          <a:prstGeom prst="rect">
            <a:avLst/>
          </a:prstGeom>
          <a:noFill/>
          <a:ln w="9525">
            <a:noFill/>
            <a:miter lim="800000"/>
            <a:headEnd/>
            <a:tailEnd/>
          </a:ln>
        </p:spPr>
      </p:pic>
      <p:sp>
        <p:nvSpPr>
          <p:cNvPr id="5" name="Right Arrow 4"/>
          <p:cNvSpPr/>
          <p:nvPr/>
        </p:nvSpPr>
        <p:spPr>
          <a:xfrm>
            <a:off x="2590800" y="5486400"/>
            <a:ext cx="849225" cy="457200"/>
          </a:xfrm>
          <a:prstGeom prst="right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7248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563562"/>
          </a:xfrm>
        </p:spPr>
        <p:txBody>
          <a:bodyPr>
            <a:noAutofit/>
          </a:bodyPr>
          <a:lstStyle/>
          <a:p>
            <a:pPr eaLnBrk="1" fontAlgn="auto" hangingPunct="1">
              <a:spcAft>
                <a:spcPts val="0"/>
              </a:spcAft>
              <a:defRPr/>
            </a:pPr>
            <a:r>
              <a:rPr lang="en-US" sz="2800" dirty="0"/>
              <a:t>‘Materials Distributed and Media Coverage’ Section</a:t>
            </a:r>
          </a:p>
        </p:txBody>
      </p:sp>
      <p:sp>
        <p:nvSpPr>
          <p:cNvPr id="16387" name="Content Placeholder 2"/>
          <p:cNvSpPr>
            <a:spLocks noGrp="1"/>
          </p:cNvSpPr>
          <p:nvPr>
            <p:ph sz="quarter" idx="1"/>
          </p:nvPr>
        </p:nvSpPr>
        <p:spPr>
          <a:xfrm>
            <a:off x="381000" y="1905000"/>
            <a:ext cx="8229600" cy="2057400"/>
          </a:xfrm>
        </p:spPr>
        <p:txBody>
          <a:bodyPr/>
          <a:lstStyle/>
          <a:p>
            <a:pPr eaLnBrk="1" hangingPunct="1"/>
            <a:r>
              <a:rPr lang="en-US" sz="1800" dirty="0"/>
              <a:t>Please include the total number of resources distributed.  In the Breakdown section, you can list the same resources more than once if they are described in multiple categories.  </a:t>
            </a:r>
          </a:p>
          <a:p>
            <a:pPr eaLnBrk="1" hangingPunct="1"/>
            <a:r>
              <a:rPr lang="en-US" sz="1800" dirty="0"/>
              <a:t>For example, you might have a brochure about </a:t>
            </a:r>
            <a:r>
              <a:rPr lang="en-US" sz="1800" i="1" u="sng" dirty="0"/>
              <a:t>Sexual Violence</a:t>
            </a:r>
            <a:r>
              <a:rPr lang="en-US" sz="1800" i="1" dirty="0"/>
              <a:t> </a:t>
            </a:r>
            <a:r>
              <a:rPr lang="en-US" sz="1800" dirty="0"/>
              <a:t>that is for </a:t>
            </a:r>
            <a:r>
              <a:rPr lang="en-US" sz="1800" i="1" u="sng" dirty="0"/>
              <a:t>children</a:t>
            </a:r>
            <a:r>
              <a:rPr lang="en-US" sz="1800" dirty="0"/>
              <a:t> and is written in</a:t>
            </a:r>
            <a:r>
              <a:rPr lang="en-US" sz="1800" i="1" dirty="0"/>
              <a:t> </a:t>
            </a:r>
            <a:r>
              <a:rPr lang="en-US" sz="1800" i="1" u="sng" dirty="0"/>
              <a:t>Spanish</a:t>
            </a:r>
            <a:r>
              <a:rPr lang="en-US" sz="1800" dirty="0"/>
              <a:t>. If you distributed FIVE of these brochures, you would enter “5” in the “Total Number of Materials Distributed” section, AND “5” in #SV Information, #Materials in Spanish, and #Materials for Children. </a:t>
            </a:r>
          </a:p>
        </p:txBody>
      </p:sp>
      <p:pic>
        <p:nvPicPr>
          <p:cNvPr id="3" name="Picture 2"/>
          <p:cNvPicPr>
            <a:picLocks noChangeAspect="1"/>
          </p:cNvPicPr>
          <p:nvPr/>
        </p:nvPicPr>
        <p:blipFill>
          <a:blip r:embed="rId2"/>
          <a:stretch>
            <a:fillRect/>
          </a:stretch>
        </p:blipFill>
        <p:spPr>
          <a:xfrm>
            <a:off x="457200" y="762000"/>
            <a:ext cx="8107054" cy="1167115"/>
          </a:xfrm>
          <a:prstGeom prst="rect">
            <a:avLst/>
          </a:prstGeom>
        </p:spPr>
      </p:pic>
      <p:pic>
        <p:nvPicPr>
          <p:cNvPr id="6" name="Picture 5"/>
          <p:cNvPicPr>
            <a:picLocks noChangeAspect="1"/>
          </p:cNvPicPr>
          <p:nvPr/>
        </p:nvPicPr>
        <p:blipFill>
          <a:blip r:embed="rId3"/>
          <a:stretch>
            <a:fillRect/>
          </a:stretch>
        </p:blipFill>
        <p:spPr>
          <a:xfrm>
            <a:off x="244487" y="4191000"/>
            <a:ext cx="8442313" cy="2103072"/>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F0B7DB10286B4C99F2EC852FBC58FD" ma:contentTypeVersion="11" ma:contentTypeDescription="Create a new document." ma:contentTypeScope="" ma:versionID="80afa050d6f2ad7b5e830fc4359c0d4e">
  <xsd:schema xmlns:xsd="http://www.w3.org/2001/XMLSchema" xmlns:xs="http://www.w3.org/2001/XMLSchema" xmlns:p="http://schemas.microsoft.com/office/2006/metadata/properties" xmlns:ns2="b8af06d5-a303-4c79-94d7-ae40213dcb67" xmlns:ns3="8f717612-3002-4c7f-8035-76070f6e149a" targetNamespace="http://schemas.microsoft.com/office/2006/metadata/properties" ma:root="true" ma:fieldsID="3d75bd723ecb62c89fffc5740da75780" ns2:_="" ns3:_="">
    <xsd:import namespace="b8af06d5-a303-4c79-94d7-ae40213dcb67"/>
    <xsd:import namespace="8f717612-3002-4c7f-8035-76070f6e14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element ref="ns3:MediaServiceAutoKeyPoints" minOccurs="0"/>
                <xsd:element ref="ns3:MediaServiceKeyPoints" minOccurs="0"/>
                <xsd:element ref="ns3:MediaServiceDateTaken"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af06d5-a303-4c79-94d7-ae40213dcb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717612-3002-4c7f-8035-76070f6e14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0B93CCC-B7B9-43A8-BCBE-679927CCAA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af06d5-a303-4c79-94d7-ae40213dcb67"/>
    <ds:schemaRef ds:uri="8f717612-3002-4c7f-8035-76070f6e14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83A8371-C4CD-41B5-9960-9666E1081D8D}">
  <ds:schemaRefs>
    <ds:schemaRef ds:uri="http://schemas.microsoft.com/sharepoint/v3/contenttype/forms"/>
  </ds:schemaRefs>
</ds:datastoreItem>
</file>

<file path=customXml/itemProps3.xml><?xml version="1.0" encoding="utf-8"?>
<ds:datastoreItem xmlns:ds="http://schemas.openxmlformats.org/officeDocument/2006/customXml" ds:itemID="{E19BB628-99DE-4B4D-826D-DF15B2AA1263}">
  <ds:schemaRefs>
    <ds:schemaRef ds:uri="b8af06d5-a303-4c79-94d7-ae40213dcb67"/>
    <ds:schemaRef ds:uri="http://www.w3.org/XML/1998/namespace"/>
    <ds:schemaRef ds:uri="8f717612-3002-4c7f-8035-76070f6e149a"/>
    <ds:schemaRef ds:uri="http://purl.org/dc/dcmitype/"/>
    <ds:schemaRef ds:uri="http://purl.org/dc/term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Theme1</Template>
  <TotalTime>4949</TotalTime>
  <Words>1307</Words>
  <Application>Microsoft Office PowerPoint</Application>
  <PresentationFormat>On-screen Show (4:3)</PresentationFormat>
  <Paragraphs>103</Paragraphs>
  <Slides>18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Courier New</vt:lpstr>
      <vt:lpstr>Franklin Gothic Book</vt:lpstr>
      <vt:lpstr>Franklin Gothic Medium</vt:lpstr>
      <vt:lpstr>Wingdings</vt:lpstr>
      <vt:lpstr>Wingdings 2</vt:lpstr>
      <vt:lpstr>Theme1</vt:lpstr>
      <vt:lpstr>Community Engagement Data Collection Form</vt:lpstr>
      <vt:lpstr>What is Community Engagement?</vt:lpstr>
      <vt:lpstr>Information Collected on the Community Engagement Form</vt:lpstr>
      <vt:lpstr>Information Required to Submit Form </vt:lpstr>
      <vt:lpstr>‘Information About Activity/Event’ Section</vt:lpstr>
      <vt:lpstr>‘Information About Activity/Event’ Section</vt:lpstr>
      <vt:lpstr>‘Information About Participants’ Section</vt:lpstr>
      <vt:lpstr>‘Information About Participants’ Section</vt:lpstr>
      <vt:lpstr>‘Materials Distributed and Media Coverage’ Section</vt:lpstr>
      <vt:lpstr>‘Materials Distributed and Media Coverage’ Section</vt:lpstr>
      <vt:lpstr>‘Materials Distributed and Media Coverage’ Section</vt:lpstr>
      <vt:lpstr>‘Evaluation/Outcomes/Outputs’ Section</vt:lpstr>
      <vt:lpstr>VSTOP Supplemental Information</vt:lpstr>
      <vt:lpstr>Community Engagement Report</vt:lpstr>
      <vt:lpstr>Community Engagement Report</vt:lpstr>
      <vt:lpstr>Help Options</vt:lpstr>
      <vt:lpstr> HELP! VAdata’s not working.</vt:lpstr>
      <vt:lpstr>How Can I Get Additional Help About Other Topics or Concerns?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Sherrie Goggans</dc:creator>
  <cp:lastModifiedBy>Tamara Mason</cp:lastModifiedBy>
  <cp:revision>201</cp:revision>
  <dcterms:created xsi:type="dcterms:W3CDTF">2011-05-20T13:57:49Z</dcterms:created>
  <dcterms:modified xsi:type="dcterms:W3CDTF">2021-07-20T19:37:38Z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0x0101006AF0B7DB10286B4C99F2EC852FBC58FD</vt:lpwstr>
  </property>
</Properties>
</file>